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71" r:id="rId4"/>
    <p:sldId id="258" r:id="rId5"/>
    <p:sldId id="259" r:id="rId6"/>
    <p:sldId id="260" r:id="rId7"/>
    <p:sldId id="261" r:id="rId8"/>
    <p:sldId id="272" r:id="rId9"/>
    <p:sldId id="270" r:id="rId10"/>
    <p:sldId id="278" r:id="rId11"/>
    <p:sldId id="275" r:id="rId12"/>
    <p:sldId id="279" r:id="rId13"/>
    <p:sldId id="262" r:id="rId14"/>
    <p:sldId id="263" r:id="rId15"/>
    <p:sldId id="264" r:id="rId16"/>
    <p:sldId id="273" r:id="rId17"/>
    <p:sldId id="274" r:id="rId18"/>
    <p:sldId id="265" r:id="rId19"/>
    <p:sldId id="276" r:id="rId20"/>
    <p:sldId id="277" r:id="rId21"/>
    <p:sldId id="266" r:id="rId22"/>
    <p:sldId id="267" r:id="rId23"/>
    <p:sldId id="268" r:id="rId24"/>
    <p:sldId id="26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80321" autoAdjust="0"/>
  </p:normalViewPr>
  <p:slideViewPr>
    <p:cSldViewPr snapToGrid="0">
      <p:cViewPr varScale="1">
        <p:scale>
          <a:sx n="54" d="100"/>
          <a:sy n="54" d="100"/>
        </p:scale>
        <p:origin x="11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DEACF-0E71-42A7-890F-4621A5F1CE3B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F38B52-2E60-43DC-9F07-E3D6D57EEBE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9158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Разница между Малайзийским и Индонезийским в основном в заимствованиях: Малайзия была колонией Великобритании, поэтому там много английских слов, а Индонезия – Нидерландов, поэтому там заимствования из голландского. (слева малайзийские слова, справа – индонезийские). Ещё есть различия по значению слов: </a:t>
            </a:r>
            <a:r>
              <a:rPr lang="en-US" dirty="0" err="1"/>
              <a:t>kakitangan</a:t>
            </a:r>
            <a:r>
              <a:rPr lang="en-US" dirty="0"/>
              <a:t> </a:t>
            </a:r>
            <a:r>
              <a:rPr lang="ru-RU" dirty="0"/>
              <a:t>(</a:t>
            </a:r>
            <a:r>
              <a:rPr lang="en-US" dirty="0"/>
              <a:t>kaki – </a:t>
            </a:r>
            <a:r>
              <a:rPr lang="ru-RU" dirty="0"/>
              <a:t>нога, </a:t>
            </a:r>
            <a:r>
              <a:rPr lang="en-US" dirty="0" err="1"/>
              <a:t>tangan</a:t>
            </a:r>
            <a:r>
              <a:rPr lang="ru-RU" dirty="0"/>
              <a:t> – рука) с малазийского переводится просто как «служащий», а с индонезийского как «приспешник».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458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Тут очень много заимствований, я предлагала людям самим его перевести.</a:t>
            </a:r>
          </a:p>
          <a:p>
            <a:r>
              <a:rPr lang="en-US" dirty="0"/>
              <a:t>Nama – </a:t>
            </a:r>
            <a:r>
              <a:rPr lang="ru-RU" dirty="0"/>
              <a:t>имя, </a:t>
            </a:r>
            <a:r>
              <a:rPr lang="en-US" dirty="0" err="1"/>
              <a:t>saya</a:t>
            </a:r>
            <a:r>
              <a:rPr lang="en-US" dirty="0"/>
              <a:t> – </a:t>
            </a:r>
            <a:r>
              <a:rPr lang="ru-RU" dirty="0"/>
              <a:t>я, мой. </a:t>
            </a:r>
            <a:r>
              <a:rPr lang="en-US" dirty="0" err="1"/>
              <a:t>Inggeris</a:t>
            </a:r>
            <a:r>
              <a:rPr lang="en-US" dirty="0"/>
              <a:t> – </a:t>
            </a:r>
            <a:r>
              <a:rPr lang="ru-RU" dirty="0"/>
              <a:t>английский, Англия. </a:t>
            </a:r>
            <a:r>
              <a:rPr lang="en-US" dirty="0" err="1"/>
              <a:t>Bekerja</a:t>
            </a:r>
            <a:r>
              <a:rPr lang="en-US" dirty="0"/>
              <a:t> – </a:t>
            </a:r>
            <a:r>
              <a:rPr lang="ru-RU" dirty="0"/>
              <a:t>работать, </a:t>
            </a:r>
            <a:r>
              <a:rPr lang="en-US" dirty="0" err="1"/>
              <a:t>kantor</a:t>
            </a:r>
            <a:r>
              <a:rPr lang="en-US" dirty="0"/>
              <a:t> – </a:t>
            </a:r>
            <a:r>
              <a:rPr lang="ru-RU" dirty="0"/>
              <a:t>офис, </a:t>
            </a:r>
            <a:r>
              <a:rPr lang="en-US" dirty="0"/>
              <a:t>di – </a:t>
            </a:r>
            <a:r>
              <a:rPr lang="ru-RU" dirty="0"/>
              <a:t>в.</a:t>
            </a:r>
          </a:p>
          <a:p>
            <a:r>
              <a:rPr lang="en-US" dirty="0"/>
              <a:t>Ada – </a:t>
            </a:r>
            <a:r>
              <a:rPr lang="ru-RU" dirty="0"/>
              <a:t>про это ещё будет слайд, здесь он выступает как глагол «иметь», </a:t>
            </a:r>
            <a:r>
              <a:rPr lang="en-US" dirty="0" err="1"/>
              <a:t>mobil</a:t>
            </a:r>
            <a:r>
              <a:rPr lang="en-US" dirty="0"/>
              <a:t> – </a:t>
            </a:r>
            <a:r>
              <a:rPr lang="ru-RU" dirty="0"/>
              <a:t>машина, </a:t>
            </a:r>
            <a:r>
              <a:rPr lang="en-US" dirty="0" err="1"/>
              <a:t>sepeda</a:t>
            </a:r>
            <a:r>
              <a:rPr lang="en-US" dirty="0"/>
              <a:t> – </a:t>
            </a:r>
            <a:r>
              <a:rPr lang="ru-RU" dirty="0"/>
              <a:t>велосипед. </a:t>
            </a:r>
            <a:r>
              <a:rPr lang="en-US" dirty="0" err="1"/>
              <a:t>Suka</a:t>
            </a:r>
            <a:r>
              <a:rPr lang="en-US" dirty="0"/>
              <a:t> – to like, </a:t>
            </a:r>
            <a:r>
              <a:rPr lang="en-US" dirty="0" err="1"/>
              <a:t>menonton</a:t>
            </a:r>
            <a:r>
              <a:rPr lang="en-US" dirty="0"/>
              <a:t> (</a:t>
            </a:r>
            <a:r>
              <a:rPr lang="ru-RU" dirty="0"/>
              <a:t>от </a:t>
            </a:r>
            <a:r>
              <a:rPr lang="en-US" dirty="0" err="1"/>
              <a:t>tonton</a:t>
            </a:r>
            <a:r>
              <a:rPr lang="ru-RU" dirty="0"/>
              <a:t>) – наблюдать, </a:t>
            </a:r>
            <a:r>
              <a:rPr lang="en-US" dirty="0" err="1"/>
              <a:t>bioskop</a:t>
            </a:r>
            <a:r>
              <a:rPr lang="en-US" dirty="0"/>
              <a:t> – </a:t>
            </a:r>
            <a:r>
              <a:rPr lang="ru-RU" dirty="0"/>
              <a:t>кинотеатр.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81821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Тут сложнее.</a:t>
            </a:r>
          </a:p>
          <a:p>
            <a:r>
              <a:rPr lang="en-US" dirty="0"/>
              <a:t>Pak – </a:t>
            </a:r>
            <a:r>
              <a:rPr lang="ru-RU" dirty="0"/>
              <a:t>типа «господин», от слова </a:t>
            </a:r>
            <a:r>
              <a:rPr lang="en-US" dirty="0" err="1"/>
              <a:t>bapak</a:t>
            </a:r>
            <a:r>
              <a:rPr lang="en-US" dirty="0"/>
              <a:t> – </a:t>
            </a:r>
            <a:r>
              <a:rPr lang="ru-RU" dirty="0"/>
              <a:t>отец, </a:t>
            </a:r>
            <a:r>
              <a:rPr lang="en-US" dirty="0" err="1"/>
              <a:t>teman</a:t>
            </a:r>
            <a:r>
              <a:rPr lang="en-US" dirty="0"/>
              <a:t> – </a:t>
            </a:r>
            <a:r>
              <a:rPr lang="ru-RU" dirty="0"/>
              <a:t>друг, </a:t>
            </a:r>
            <a:r>
              <a:rPr lang="en-US" dirty="0"/>
              <a:t>-</a:t>
            </a:r>
            <a:r>
              <a:rPr lang="en-US" dirty="0" err="1"/>
              <a:t>ku</a:t>
            </a:r>
            <a:r>
              <a:rPr lang="ru-RU" dirty="0"/>
              <a:t> – мой. </a:t>
            </a:r>
            <a:r>
              <a:rPr lang="en-US" dirty="0" err="1"/>
              <a:t>Dia</a:t>
            </a:r>
            <a:r>
              <a:rPr lang="en-US" dirty="0"/>
              <a:t> – </a:t>
            </a:r>
            <a:r>
              <a:rPr lang="ru-RU" dirty="0"/>
              <a:t>он/она/оно, </a:t>
            </a:r>
            <a:r>
              <a:rPr lang="en-US" dirty="0" err="1"/>
              <a:t>empat</a:t>
            </a:r>
            <a:r>
              <a:rPr lang="en-US" dirty="0"/>
              <a:t> – 4, </a:t>
            </a:r>
            <a:r>
              <a:rPr lang="en-US" dirty="0" err="1"/>
              <a:t>isteri</a:t>
            </a:r>
            <a:r>
              <a:rPr lang="en-US" dirty="0"/>
              <a:t> – </a:t>
            </a:r>
            <a:r>
              <a:rPr lang="ru-RU" dirty="0"/>
              <a:t>жена (больше четырёх жён в Индонезии нельзя). </a:t>
            </a:r>
            <a:r>
              <a:rPr lang="en-US" dirty="0" err="1"/>
              <a:t>Bagaian</a:t>
            </a:r>
            <a:r>
              <a:rPr lang="en-US" dirty="0"/>
              <a:t> – </a:t>
            </a:r>
            <a:r>
              <a:rPr lang="ru-RU" dirty="0"/>
              <a:t>отдел. </a:t>
            </a:r>
            <a:r>
              <a:rPr lang="en-US" dirty="0" err="1"/>
              <a:t>Anak</a:t>
            </a:r>
            <a:r>
              <a:rPr lang="en-US" dirty="0"/>
              <a:t> – </a:t>
            </a:r>
            <a:r>
              <a:rPr lang="ru-RU" dirty="0"/>
              <a:t>ребёнок =</a:t>
            </a:r>
            <a:r>
              <a:rPr lang="en-US" dirty="0"/>
              <a:t>&gt; </a:t>
            </a:r>
            <a:r>
              <a:rPr lang="en-US" dirty="0" err="1"/>
              <a:t>anak-anak</a:t>
            </a:r>
            <a:r>
              <a:rPr lang="en-US" dirty="0"/>
              <a:t> – </a:t>
            </a:r>
            <a:r>
              <a:rPr lang="ru-RU" dirty="0"/>
              <a:t>дети, </a:t>
            </a:r>
            <a:r>
              <a:rPr lang="en-US" dirty="0" err="1"/>
              <a:t>tinggal</a:t>
            </a:r>
            <a:r>
              <a:rPr lang="en-US" dirty="0"/>
              <a:t> – </a:t>
            </a:r>
            <a:r>
              <a:rPr lang="ru-RU" dirty="0"/>
              <a:t>жить (в смысле «проживать»), </a:t>
            </a:r>
            <a:r>
              <a:rPr lang="en-US" dirty="0" err="1"/>
              <a:t>susun</a:t>
            </a:r>
            <a:r>
              <a:rPr lang="en-US" dirty="0"/>
              <a:t> – </a:t>
            </a:r>
            <a:r>
              <a:rPr lang="ru-RU" dirty="0"/>
              <a:t>стопка или многоквартирный дом; </a:t>
            </a:r>
            <a:r>
              <a:rPr lang="en-US" dirty="0"/>
              <a:t>Karena – </a:t>
            </a:r>
            <a:r>
              <a:rPr lang="ru-RU" dirty="0"/>
              <a:t>потому что, </a:t>
            </a:r>
            <a:r>
              <a:rPr lang="en-US" dirty="0" err="1"/>
              <a:t>rumah</a:t>
            </a:r>
            <a:r>
              <a:rPr lang="en-US" dirty="0"/>
              <a:t> – </a:t>
            </a:r>
            <a:r>
              <a:rPr lang="ru-RU" dirty="0"/>
              <a:t>дом, </a:t>
            </a:r>
            <a:r>
              <a:rPr lang="en-US" dirty="0" err="1"/>
              <a:t>sudah</a:t>
            </a:r>
            <a:r>
              <a:rPr lang="en-US" dirty="0"/>
              <a:t> – </a:t>
            </a:r>
            <a:r>
              <a:rPr lang="ru-RU" dirty="0"/>
              <a:t>«уже», но обычно переводится просто как прошедшее время, </a:t>
            </a:r>
            <a:r>
              <a:rPr lang="en-US" dirty="0" err="1"/>
              <a:t>dimakan</a:t>
            </a:r>
            <a:r>
              <a:rPr lang="en-US" dirty="0"/>
              <a:t> – </a:t>
            </a:r>
            <a:r>
              <a:rPr lang="ru-RU" dirty="0"/>
              <a:t>это глагол </a:t>
            </a:r>
            <a:r>
              <a:rPr lang="en-US" dirty="0" err="1"/>
              <a:t>makan</a:t>
            </a:r>
            <a:r>
              <a:rPr lang="ru-RU" dirty="0"/>
              <a:t> («есть») в пассиве, причём </a:t>
            </a:r>
            <a:r>
              <a:rPr lang="en-US" dirty="0"/>
              <a:t>di-</a:t>
            </a:r>
            <a:r>
              <a:rPr lang="ru-RU" dirty="0"/>
              <a:t> в начале показывает, что это третье лицо; </a:t>
            </a:r>
            <a:r>
              <a:rPr lang="en-US" dirty="0" err="1"/>
              <a:t>oleh</a:t>
            </a:r>
            <a:r>
              <a:rPr lang="en-US" dirty="0"/>
              <a:t> – </a:t>
            </a:r>
            <a:r>
              <a:rPr lang="ru-RU" dirty="0"/>
              <a:t>английское </a:t>
            </a:r>
            <a:r>
              <a:rPr lang="en-US" dirty="0"/>
              <a:t>by</a:t>
            </a:r>
            <a:r>
              <a:rPr lang="ru-RU" dirty="0"/>
              <a:t>, </a:t>
            </a:r>
            <a:r>
              <a:rPr lang="en-US" dirty="0" err="1"/>
              <a:t>semut</a:t>
            </a:r>
            <a:r>
              <a:rPr lang="en-US" dirty="0"/>
              <a:t> – </a:t>
            </a:r>
            <a:r>
              <a:rPr lang="ru-RU" dirty="0"/>
              <a:t>муравей.</a:t>
            </a:r>
          </a:p>
          <a:p>
            <a:r>
              <a:rPr lang="ru-RU" dirty="0"/>
              <a:t>Нам </a:t>
            </a:r>
            <a:r>
              <a:rPr lang="ru-RU" dirty="0" err="1"/>
              <a:t>Кулланда</a:t>
            </a:r>
            <a:r>
              <a:rPr lang="ru-RU" dirty="0"/>
              <a:t> когда-то рассказал историю про своего знакомого из Индонезии, которому пришлось жить в квартире, потому что его дом съели термиты.</a:t>
            </a:r>
          </a:p>
          <a:p>
            <a:r>
              <a:rPr lang="ru-RU" dirty="0"/>
              <a:t>Вообще индонезийцы предпочитают жить в собственных домах, а если ты живёшь в квартире – ты либо приехал из другой страны, либо с твоим собственным домом что-то случилось.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96213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Здесь про два значения слова </a:t>
            </a:r>
            <a:r>
              <a:rPr lang="en-US" dirty="0" err="1"/>
              <a:t>ada</a:t>
            </a:r>
            <a:r>
              <a:rPr lang="ru-RU" dirty="0"/>
              <a:t>.</a:t>
            </a:r>
          </a:p>
          <a:p>
            <a:r>
              <a:rPr lang="en-US" dirty="0"/>
              <a:t>Air – </a:t>
            </a:r>
            <a:r>
              <a:rPr lang="ru-RU" dirty="0"/>
              <a:t>вода, </a:t>
            </a:r>
            <a:r>
              <a:rPr lang="en-US" dirty="0"/>
              <a:t>air </a:t>
            </a:r>
            <a:r>
              <a:rPr lang="en-US" dirty="0" err="1"/>
              <a:t>mancur</a:t>
            </a:r>
            <a:r>
              <a:rPr lang="en-US" dirty="0"/>
              <a:t> – </a:t>
            </a:r>
            <a:r>
              <a:rPr lang="ru-RU" dirty="0"/>
              <a:t>фонтан, </a:t>
            </a:r>
            <a:r>
              <a:rPr lang="en-US" dirty="0" err="1"/>
              <a:t>lapangan</a:t>
            </a:r>
            <a:r>
              <a:rPr lang="en-US" dirty="0"/>
              <a:t> – </a:t>
            </a:r>
            <a:r>
              <a:rPr lang="ru-RU" dirty="0"/>
              <a:t>площадь. Всё предложение значит «Фонтан находится на площади свободы».</a:t>
            </a:r>
          </a:p>
          <a:p>
            <a:r>
              <a:rPr lang="ru-RU" dirty="0"/>
              <a:t>С другой стороны есть предложение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kuda</a:t>
            </a:r>
            <a:r>
              <a:rPr lang="ru-RU" dirty="0"/>
              <a:t> и оно значит «У меня есть лошадь».</a:t>
            </a:r>
          </a:p>
          <a:p>
            <a:r>
              <a:rPr lang="ru-RU" dirty="0"/>
              <a:t>Есть ещё слово </a:t>
            </a:r>
            <a:r>
              <a:rPr lang="en-US" dirty="0" err="1"/>
              <a:t>adalah</a:t>
            </a:r>
            <a:r>
              <a:rPr lang="ru-RU" dirty="0"/>
              <a:t> (</a:t>
            </a:r>
            <a:r>
              <a:rPr lang="en-US" dirty="0" err="1"/>
              <a:t>lah</a:t>
            </a:r>
            <a:r>
              <a:rPr lang="ru-RU" dirty="0"/>
              <a:t> – усилительная частица), это типа английского </a:t>
            </a:r>
            <a:r>
              <a:rPr lang="en-US" dirty="0"/>
              <a:t>to be</a:t>
            </a:r>
            <a:r>
              <a:rPr lang="ru-RU" dirty="0"/>
              <a:t>. То есть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mahasiswi</a:t>
            </a:r>
            <a:r>
              <a:rPr lang="en-US" dirty="0"/>
              <a:t> – </a:t>
            </a:r>
            <a:r>
              <a:rPr lang="ru-RU" dirty="0"/>
              <a:t>«я студентка». (Но можно</a:t>
            </a:r>
            <a:r>
              <a:rPr lang="en-US" dirty="0"/>
              <a:t> </a:t>
            </a:r>
            <a:r>
              <a:rPr lang="ru-RU" dirty="0"/>
              <a:t>сказать и просто </a:t>
            </a:r>
            <a:r>
              <a:rPr lang="en-US" dirty="0" err="1"/>
              <a:t>saya</a:t>
            </a:r>
            <a:r>
              <a:rPr lang="en-US" dirty="0"/>
              <a:t> </a:t>
            </a:r>
            <a:r>
              <a:rPr lang="en-US" dirty="0" err="1"/>
              <a:t>mahasiswi</a:t>
            </a:r>
            <a:r>
              <a:rPr lang="ru-RU" dirty="0"/>
              <a:t>)</a:t>
            </a:r>
          </a:p>
          <a:p>
            <a:r>
              <a:rPr lang="ru-RU" dirty="0"/>
              <a:t>А слово </a:t>
            </a:r>
            <a:r>
              <a:rPr lang="en-US" dirty="0" err="1"/>
              <a:t>bagaian</a:t>
            </a:r>
            <a:r>
              <a:rPr lang="en-US" dirty="0"/>
              <a:t> </a:t>
            </a:r>
            <a:r>
              <a:rPr lang="ru-RU" dirty="0"/>
              <a:t>это просто прикольно, потому что оно родственно слову «бог» (и к нам, и к ним оно из санскрита пришло, только к нам в смысле бога, а к ним в смысле «часть». В санскрите оно обозначало и «участь, судьбу» и бога судьбы, так и получилось)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58594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Пантуны</a:t>
            </a:r>
            <a:r>
              <a:rPr lang="ru-RU" dirty="0"/>
              <a:t> это такой вид индонезийской поэзии.</a:t>
            </a:r>
          </a:p>
          <a:p>
            <a:r>
              <a:rPr lang="ru-RU" dirty="0"/>
              <a:t>Этот переводится как:</a:t>
            </a:r>
          </a:p>
          <a:p>
            <a:r>
              <a:rPr lang="ru-RU" dirty="0"/>
              <a:t>Если ты пойдёшь к морю,</a:t>
            </a:r>
          </a:p>
          <a:p>
            <a:r>
              <a:rPr lang="ru-RU" dirty="0"/>
              <a:t>Найди мне самку краба,</a:t>
            </a:r>
          </a:p>
          <a:p>
            <a:r>
              <a:rPr lang="ru-RU" dirty="0"/>
              <a:t>Если ты станешь волосами,</a:t>
            </a:r>
          </a:p>
          <a:p>
            <a:r>
              <a:rPr lang="ru-RU" dirty="0"/>
              <a:t>Я стану китайским цветком.</a:t>
            </a:r>
          </a:p>
          <a:p>
            <a:r>
              <a:rPr lang="en-US" dirty="0" err="1"/>
              <a:t>Kalau</a:t>
            </a:r>
            <a:r>
              <a:rPr lang="en-US" dirty="0"/>
              <a:t> – </a:t>
            </a:r>
            <a:r>
              <a:rPr lang="ru-RU" dirty="0"/>
              <a:t>если, </a:t>
            </a:r>
            <a:r>
              <a:rPr lang="en-US" dirty="0" err="1"/>
              <a:t>tuan</a:t>
            </a:r>
            <a:r>
              <a:rPr lang="en-US" dirty="0"/>
              <a:t> – </a:t>
            </a:r>
            <a:r>
              <a:rPr lang="ru-RU" dirty="0"/>
              <a:t>так девушки обращаются к возлюбленным, </a:t>
            </a:r>
            <a:r>
              <a:rPr lang="en-US" dirty="0" err="1"/>
              <a:t>pergi</a:t>
            </a:r>
            <a:r>
              <a:rPr lang="en-US" dirty="0"/>
              <a:t> – </a:t>
            </a:r>
            <a:r>
              <a:rPr lang="ru-RU" dirty="0"/>
              <a:t>идти </a:t>
            </a:r>
            <a:r>
              <a:rPr lang="en-US" dirty="0"/>
              <a:t>(</a:t>
            </a:r>
            <a:r>
              <a:rPr lang="ru-RU" dirty="0"/>
              <a:t>типа </a:t>
            </a:r>
            <a:r>
              <a:rPr lang="en-US" dirty="0"/>
              <a:t>to go</a:t>
            </a:r>
            <a:r>
              <a:rPr lang="ru-RU" dirty="0"/>
              <a:t>, он много всяких перемещений обозначает), </a:t>
            </a:r>
            <a:r>
              <a:rPr lang="en-US" dirty="0" err="1"/>
              <a:t>ke</a:t>
            </a:r>
            <a:r>
              <a:rPr lang="en-US" dirty="0"/>
              <a:t> – </a:t>
            </a:r>
            <a:r>
              <a:rPr lang="ru-RU" dirty="0"/>
              <a:t>к, </a:t>
            </a:r>
            <a:r>
              <a:rPr lang="en-US" dirty="0" err="1"/>
              <a:t>laut</a:t>
            </a:r>
            <a:r>
              <a:rPr lang="en-US" dirty="0"/>
              <a:t> – </a:t>
            </a:r>
            <a:r>
              <a:rPr lang="ru-RU" dirty="0"/>
              <a:t>море,</a:t>
            </a:r>
          </a:p>
          <a:p>
            <a:r>
              <a:rPr lang="en-US" dirty="0" err="1"/>
              <a:t>Cari</a:t>
            </a:r>
            <a:r>
              <a:rPr lang="en-US" dirty="0"/>
              <a:t> – </a:t>
            </a:r>
            <a:r>
              <a:rPr lang="ru-RU" dirty="0"/>
              <a:t>искать (тут нет приставки </a:t>
            </a:r>
            <a:r>
              <a:rPr lang="en-US" dirty="0" err="1"/>
              <a:t>meN</a:t>
            </a:r>
            <a:r>
              <a:rPr lang="en-US" dirty="0"/>
              <a:t>, </a:t>
            </a:r>
            <a:r>
              <a:rPr lang="ru-RU" dirty="0"/>
              <a:t>потому что это императив, </a:t>
            </a:r>
            <a:r>
              <a:rPr lang="en-US" dirty="0" err="1"/>
              <a:t>kan</a:t>
            </a:r>
            <a:r>
              <a:rPr lang="en-US" dirty="0"/>
              <a:t> – </a:t>
            </a:r>
            <a:r>
              <a:rPr lang="ru-RU" dirty="0"/>
              <a:t>усилительная частица), </a:t>
            </a:r>
            <a:r>
              <a:rPr lang="en-US" dirty="0" err="1"/>
              <a:t>ketam</a:t>
            </a:r>
            <a:r>
              <a:rPr lang="en-US" dirty="0"/>
              <a:t> – </a:t>
            </a:r>
            <a:r>
              <a:rPr lang="ru-RU" dirty="0"/>
              <a:t>краб, </a:t>
            </a:r>
            <a:r>
              <a:rPr lang="en-US" dirty="0" err="1"/>
              <a:t>betina</a:t>
            </a:r>
            <a:r>
              <a:rPr lang="en-US" dirty="0"/>
              <a:t> – </a:t>
            </a:r>
            <a:r>
              <a:rPr lang="ru-RU" dirty="0"/>
              <a:t>самка</a:t>
            </a:r>
          </a:p>
          <a:p>
            <a:r>
              <a:rPr lang="en-US" dirty="0" err="1"/>
              <a:t>Menjadi</a:t>
            </a:r>
            <a:r>
              <a:rPr lang="en-US" dirty="0"/>
              <a:t> – </a:t>
            </a:r>
            <a:r>
              <a:rPr lang="ru-RU" dirty="0"/>
              <a:t>становиться, </a:t>
            </a:r>
            <a:r>
              <a:rPr lang="en-US" dirty="0" err="1"/>
              <a:t>rambut</a:t>
            </a:r>
            <a:r>
              <a:rPr lang="en-US" dirty="0"/>
              <a:t> –</a:t>
            </a:r>
            <a:r>
              <a:rPr lang="ru-RU" dirty="0"/>
              <a:t> волосы</a:t>
            </a:r>
          </a:p>
          <a:p>
            <a:r>
              <a:rPr lang="en-US" dirty="0" err="1"/>
              <a:t>Cina</a:t>
            </a:r>
            <a:r>
              <a:rPr lang="en-US" dirty="0"/>
              <a:t> - </a:t>
            </a:r>
            <a:r>
              <a:rPr lang="ru-RU" dirty="0"/>
              <a:t>китайский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77526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Этот так:</a:t>
            </a:r>
          </a:p>
          <a:p>
            <a:r>
              <a:rPr lang="ru-RU" dirty="0"/>
              <a:t>Откуда летит голубка?</a:t>
            </a:r>
          </a:p>
          <a:p>
            <a:r>
              <a:rPr lang="ru-RU" dirty="0"/>
              <a:t>С болота спускается к рисовому полю.</a:t>
            </a:r>
          </a:p>
          <a:p>
            <a:r>
              <a:rPr lang="ru-RU" dirty="0"/>
              <a:t>Откуда появляется любовь?</a:t>
            </a:r>
          </a:p>
          <a:p>
            <a:r>
              <a:rPr lang="ru-RU" dirty="0"/>
              <a:t>Из взгляда спускается к сердцу.</a:t>
            </a:r>
          </a:p>
          <a:p>
            <a:r>
              <a:rPr lang="en-US" dirty="0"/>
              <a:t>Dari – </a:t>
            </a:r>
            <a:r>
              <a:rPr lang="ru-RU" dirty="0"/>
              <a:t>из, </a:t>
            </a:r>
            <a:r>
              <a:rPr lang="en-US" dirty="0"/>
              <a:t>mana – </a:t>
            </a:r>
            <a:r>
              <a:rPr lang="ru-RU" dirty="0"/>
              <a:t>вопросное слова для всего, что связано с местом (</a:t>
            </a:r>
            <a:r>
              <a:rPr lang="en-US" dirty="0" err="1"/>
              <a:t>dari</a:t>
            </a:r>
            <a:r>
              <a:rPr lang="en-US" dirty="0"/>
              <a:t> mana – </a:t>
            </a:r>
            <a:r>
              <a:rPr lang="ru-RU" dirty="0"/>
              <a:t>откуда, </a:t>
            </a:r>
            <a:r>
              <a:rPr lang="en-US" dirty="0"/>
              <a:t>di mana – </a:t>
            </a:r>
            <a:r>
              <a:rPr lang="ru-RU" dirty="0"/>
              <a:t>где), </a:t>
            </a:r>
            <a:r>
              <a:rPr lang="en-US" dirty="0" err="1"/>
              <a:t>punai</a:t>
            </a:r>
            <a:r>
              <a:rPr lang="en-US" dirty="0"/>
              <a:t> – </a:t>
            </a:r>
            <a:r>
              <a:rPr lang="ru-RU" dirty="0"/>
              <a:t>голубка, </a:t>
            </a:r>
            <a:r>
              <a:rPr lang="en-US" dirty="0" err="1"/>
              <a:t>melayang</a:t>
            </a:r>
            <a:r>
              <a:rPr lang="en-US" dirty="0"/>
              <a:t> – </a:t>
            </a:r>
            <a:r>
              <a:rPr lang="ru-RU" dirty="0"/>
              <a:t>лететь</a:t>
            </a:r>
          </a:p>
          <a:p>
            <a:r>
              <a:rPr lang="en-US" dirty="0" err="1"/>
              <a:t>Rawa</a:t>
            </a:r>
            <a:r>
              <a:rPr lang="en-US" dirty="0"/>
              <a:t> – </a:t>
            </a:r>
            <a:r>
              <a:rPr lang="ru-RU" dirty="0"/>
              <a:t>болото, </a:t>
            </a:r>
            <a:r>
              <a:rPr lang="en-US" dirty="0" err="1"/>
              <a:t>turun</a:t>
            </a:r>
            <a:r>
              <a:rPr lang="en-US" dirty="0"/>
              <a:t> – </a:t>
            </a:r>
            <a:r>
              <a:rPr lang="ru-RU" dirty="0"/>
              <a:t>спускаться, </a:t>
            </a:r>
            <a:r>
              <a:rPr lang="en-US" dirty="0" err="1"/>
              <a:t>padi</a:t>
            </a:r>
            <a:r>
              <a:rPr lang="en-US" dirty="0"/>
              <a:t> – </a:t>
            </a:r>
            <a:r>
              <a:rPr lang="ru-RU" dirty="0"/>
              <a:t>рис, который растёт (рис, который крупа – </a:t>
            </a:r>
            <a:r>
              <a:rPr lang="en-US" dirty="0" err="1"/>
              <a:t>beras</a:t>
            </a:r>
            <a:r>
              <a:rPr lang="en-US" dirty="0"/>
              <a:t>, </a:t>
            </a:r>
            <a:r>
              <a:rPr lang="ru-RU" dirty="0"/>
              <a:t>который едят – </a:t>
            </a:r>
            <a:r>
              <a:rPr lang="en-US" dirty="0"/>
              <a:t>nasi)</a:t>
            </a:r>
          </a:p>
          <a:p>
            <a:r>
              <a:rPr lang="en-US" dirty="0" err="1"/>
              <a:t>Sayang</a:t>
            </a:r>
            <a:r>
              <a:rPr lang="en-US" dirty="0"/>
              <a:t> – </a:t>
            </a:r>
            <a:r>
              <a:rPr lang="ru-RU" dirty="0"/>
              <a:t>жалость, </a:t>
            </a:r>
            <a:r>
              <a:rPr lang="en-US" dirty="0" err="1"/>
              <a:t>kasih</a:t>
            </a:r>
            <a:r>
              <a:rPr lang="en-US" dirty="0"/>
              <a:t>-saying – </a:t>
            </a:r>
            <a:r>
              <a:rPr lang="ru-RU" dirty="0"/>
              <a:t>любовь</a:t>
            </a:r>
          </a:p>
          <a:p>
            <a:r>
              <a:rPr lang="en-US" dirty="0"/>
              <a:t>Mata – </a:t>
            </a:r>
            <a:r>
              <a:rPr lang="ru-RU" dirty="0"/>
              <a:t>глаз, </a:t>
            </a:r>
            <a:r>
              <a:rPr lang="en-US" dirty="0" err="1"/>
              <a:t>hati</a:t>
            </a:r>
            <a:r>
              <a:rPr lang="en-US" dirty="0"/>
              <a:t> - </a:t>
            </a:r>
            <a:r>
              <a:rPr lang="ru-RU" dirty="0"/>
              <a:t>сердце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02237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А это просто кусок эпической поэмы:</a:t>
            </a:r>
          </a:p>
          <a:p>
            <a:r>
              <a:rPr lang="ru-RU" dirty="0"/>
              <a:t>Цейлонское море очень глубокое,</a:t>
            </a:r>
          </a:p>
          <a:p>
            <a:r>
              <a:rPr lang="ru-RU" dirty="0"/>
              <a:t>Там ломаются и тонут корабли.</a:t>
            </a:r>
          </a:p>
          <a:p>
            <a:r>
              <a:rPr lang="ru-RU" dirty="0"/>
              <a:t>Там очень много ныряльщиков,</a:t>
            </a:r>
          </a:p>
          <a:p>
            <a:r>
              <a:rPr lang="ru-RU" dirty="0"/>
              <a:t>Но лишь немногие находят драгоценные камни. (</a:t>
            </a:r>
            <a:r>
              <a:rPr lang="en-US" dirty="0" err="1"/>
              <a:t>nilam</a:t>
            </a:r>
            <a:r>
              <a:rPr lang="en-US" dirty="0"/>
              <a:t> – </a:t>
            </a:r>
            <a:r>
              <a:rPr lang="ru-RU" dirty="0"/>
              <a:t>это вообще сапфир, почему его в море ищут, не очень понятно)</a:t>
            </a:r>
          </a:p>
          <a:p>
            <a:r>
              <a:rPr lang="en-US" dirty="0" err="1"/>
              <a:t>Terlalu</a:t>
            </a:r>
            <a:r>
              <a:rPr lang="en-US" dirty="0"/>
              <a:t> – </a:t>
            </a:r>
            <a:r>
              <a:rPr lang="ru-RU" dirty="0"/>
              <a:t>очень, </a:t>
            </a:r>
            <a:r>
              <a:rPr lang="en-US" dirty="0" err="1"/>
              <a:t>dalam</a:t>
            </a:r>
            <a:r>
              <a:rPr lang="en-US" dirty="0"/>
              <a:t> – </a:t>
            </a:r>
            <a:r>
              <a:rPr lang="ru-RU" dirty="0"/>
              <a:t>глубокий</a:t>
            </a:r>
          </a:p>
          <a:p>
            <a:r>
              <a:rPr lang="en-US" dirty="0"/>
              <a:t>Di-</a:t>
            </a:r>
            <a:r>
              <a:rPr lang="en-US" dirty="0" err="1"/>
              <a:t>sana</a:t>
            </a:r>
            <a:r>
              <a:rPr lang="en-US" dirty="0"/>
              <a:t>-</a:t>
            </a:r>
            <a:r>
              <a:rPr lang="en-US" dirty="0" err="1"/>
              <a:t>lah</a:t>
            </a:r>
            <a:r>
              <a:rPr lang="en-US" dirty="0"/>
              <a:t> – </a:t>
            </a:r>
            <a:r>
              <a:rPr lang="ru-RU" dirty="0"/>
              <a:t>там (</a:t>
            </a:r>
            <a:r>
              <a:rPr lang="en-US" dirty="0"/>
              <a:t>di – </a:t>
            </a:r>
            <a:r>
              <a:rPr lang="ru-RU" dirty="0"/>
              <a:t>в, </a:t>
            </a:r>
            <a:r>
              <a:rPr lang="en-US" dirty="0" err="1"/>
              <a:t>sana</a:t>
            </a:r>
            <a:r>
              <a:rPr lang="en-US" dirty="0"/>
              <a:t> – </a:t>
            </a:r>
            <a:r>
              <a:rPr lang="ru-RU" dirty="0"/>
              <a:t>там, </a:t>
            </a:r>
            <a:r>
              <a:rPr lang="en-US" dirty="0" err="1"/>
              <a:t>lah</a:t>
            </a:r>
            <a:r>
              <a:rPr lang="en-US" dirty="0"/>
              <a:t> – </a:t>
            </a:r>
            <a:r>
              <a:rPr lang="ru-RU" dirty="0"/>
              <a:t>усилительная частица), </a:t>
            </a:r>
            <a:r>
              <a:rPr lang="en-US" dirty="0" err="1"/>
              <a:t>perahu</a:t>
            </a:r>
            <a:r>
              <a:rPr lang="en-US" dirty="0"/>
              <a:t> – </a:t>
            </a:r>
            <a:r>
              <a:rPr lang="ru-RU" dirty="0"/>
              <a:t>корабль, </a:t>
            </a:r>
            <a:r>
              <a:rPr lang="en-US" dirty="0" err="1"/>
              <a:t>rusak</a:t>
            </a:r>
            <a:r>
              <a:rPr lang="en-US" dirty="0"/>
              <a:t> – </a:t>
            </a:r>
            <a:r>
              <a:rPr lang="ru-RU" dirty="0"/>
              <a:t>ломаться, </a:t>
            </a:r>
            <a:r>
              <a:rPr lang="en-US" dirty="0" err="1"/>
              <a:t>dan</a:t>
            </a:r>
            <a:r>
              <a:rPr lang="en-US" dirty="0"/>
              <a:t> – </a:t>
            </a:r>
            <a:r>
              <a:rPr lang="ru-RU" dirty="0"/>
              <a:t>и, </a:t>
            </a:r>
            <a:r>
              <a:rPr lang="en-US" dirty="0" err="1"/>
              <a:t>karam</a:t>
            </a:r>
            <a:r>
              <a:rPr lang="en-US" dirty="0"/>
              <a:t> – </a:t>
            </a:r>
            <a:r>
              <a:rPr lang="ru-RU" dirty="0"/>
              <a:t>терпеть крушение</a:t>
            </a:r>
          </a:p>
          <a:p>
            <a:r>
              <a:rPr lang="en-US" dirty="0" err="1"/>
              <a:t>Sungguhpun</a:t>
            </a:r>
            <a:r>
              <a:rPr lang="en-US" dirty="0"/>
              <a:t> – </a:t>
            </a:r>
            <a:r>
              <a:rPr lang="ru-RU" dirty="0"/>
              <a:t>воистину (</a:t>
            </a:r>
            <a:r>
              <a:rPr lang="en-US" dirty="0"/>
              <a:t>pun – </a:t>
            </a:r>
            <a:r>
              <a:rPr lang="ru-RU" dirty="0"/>
              <a:t>усилительная частица), </a:t>
            </a:r>
            <a:r>
              <a:rPr lang="en-US" dirty="0" err="1"/>
              <a:t>banyak</a:t>
            </a:r>
            <a:r>
              <a:rPr lang="en-US" dirty="0"/>
              <a:t> – </a:t>
            </a:r>
            <a:r>
              <a:rPr lang="ru-RU" dirty="0"/>
              <a:t>много, </a:t>
            </a:r>
            <a:r>
              <a:rPr lang="en-US" dirty="0" err="1"/>
              <a:t>penyelam</a:t>
            </a:r>
            <a:r>
              <a:rPr lang="en-US" dirty="0"/>
              <a:t> </a:t>
            </a:r>
            <a:r>
              <a:rPr lang="ru-RU" dirty="0"/>
              <a:t>(от </a:t>
            </a:r>
            <a:r>
              <a:rPr lang="en-US" dirty="0" err="1"/>
              <a:t>selam</a:t>
            </a:r>
            <a:r>
              <a:rPr lang="ru-RU" dirty="0"/>
              <a:t>) – ныряльщик</a:t>
            </a:r>
          </a:p>
          <a:p>
            <a:r>
              <a:rPr lang="en-US" dirty="0" err="1"/>
              <a:t>Larang</a:t>
            </a:r>
            <a:r>
              <a:rPr lang="en-US" dirty="0"/>
              <a:t> – </a:t>
            </a:r>
            <a:r>
              <a:rPr lang="ru-RU" dirty="0"/>
              <a:t>редко, </a:t>
            </a:r>
            <a:r>
              <a:rPr lang="en-US" dirty="0" err="1"/>
              <a:t>mendapat</a:t>
            </a:r>
            <a:r>
              <a:rPr lang="en-US" dirty="0"/>
              <a:t> – </a:t>
            </a:r>
            <a:r>
              <a:rPr lang="ru-RU" dirty="0"/>
              <a:t>получать, </a:t>
            </a:r>
            <a:r>
              <a:rPr lang="en-US" dirty="0" err="1"/>
              <a:t>permata</a:t>
            </a:r>
            <a:r>
              <a:rPr lang="en-US" dirty="0"/>
              <a:t> - </a:t>
            </a:r>
            <a:r>
              <a:rPr lang="ru-RU" dirty="0"/>
              <a:t>драгоценность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41478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Terima</a:t>
            </a:r>
            <a:r>
              <a:rPr lang="en-US" dirty="0"/>
              <a:t> </a:t>
            </a:r>
            <a:r>
              <a:rPr lang="en-US" dirty="0" err="1"/>
              <a:t>kasih</a:t>
            </a:r>
            <a:r>
              <a:rPr lang="en-US" dirty="0"/>
              <a:t> – </a:t>
            </a:r>
            <a:r>
              <a:rPr lang="ru-RU"/>
              <a:t>спасибо!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3356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слове </a:t>
            </a:r>
            <a:r>
              <a:rPr lang="en-US" dirty="0" err="1"/>
              <a:t>maaf</a:t>
            </a:r>
            <a:r>
              <a:rPr lang="ru-RU" dirty="0"/>
              <a:t> («извините») между гласными гортанная смычка, в слове </a:t>
            </a:r>
            <a:r>
              <a:rPr lang="en-US" dirty="0" err="1"/>
              <a:t>tidak</a:t>
            </a:r>
            <a:r>
              <a:rPr lang="ru-RU" dirty="0"/>
              <a:t> («не») она произносится на конце слова (вместо </a:t>
            </a:r>
            <a:r>
              <a:rPr lang="en-US" dirty="0"/>
              <a:t>k</a:t>
            </a:r>
            <a:r>
              <a:rPr lang="ru-RU" dirty="0"/>
              <a:t> и вообще всех глухих смычных). </a:t>
            </a:r>
            <a:r>
              <a:rPr lang="en-US" dirty="0"/>
              <a:t>Ng – </a:t>
            </a:r>
            <a:r>
              <a:rPr lang="ru-RU" dirty="0"/>
              <a:t>заднеязычный носовой, </a:t>
            </a:r>
            <a:r>
              <a:rPr lang="en-US" dirty="0"/>
              <a:t>c</a:t>
            </a:r>
            <a:r>
              <a:rPr lang="ru-RU" dirty="0"/>
              <a:t> – как </a:t>
            </a:r>
            <a:r>
              <a:rPr lang="en-US" dirty="0"/>
              <a:t>[</a:t>
            </a:r>
            <a:r>
              <a:rPr lang="ru-RU" dirty="0" err="1"/>
              <a:t>ть</a:t>
            </a:r>
            <a:r>
              <a:rPr lang="en-US" dirty="0"/>
              <a:t>] </a:t>
            </a:r>
            <a:r>
              <a:rPr lang="ru-RU" dirty="0"/>
              <a:t>примерно, в слове </a:t>
            </a:r>
            <a:r>
              <a:rPr lang="en-US" dirty="0" err="1"/>
              <a:t>merah</a:t>
            </a:r>
            <a:r>
              <a:rPr lang="en-US" dirty="0"/>
              <a:t> </a:t>
            </a:r>
            <a:r>
              <a:rPr lang="ru-RU" dirty="0"/>
              <a:t>(красный) на месте е произносится то же, что в слове «Петя», в слове </a:t>
            </a:r>
            <a:r>
              <a:rPr lang="en-US" dirty="0" err="1"/>
              <a:t>mereka</a:t>
            </a:r>
            <a:r>
              <a:rPr lang="en-US" dirty="0"/>
              <a:t> </a:t>
            </a:r>
            <a:r>
              <a:rPr lang="ru-RU" dirty="0"/>
              <a:t>(они) первый е – это шва, а второй – опять как в Пете.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4170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Много где пишут, что множественное число в индонезийском языке образуется редупликацией, но это работает не для всех слов. </a:t>
            </a:r>
            <a:r>
              <a:rPr lang="en-US" dirty="0"/>
              <a:t>Orang – </a:t>
            </a:r>
            <a:r>
              <a:rPr lang="ru-RU" dirty="0"/>
              <a:t>человек, </a:t>
            </a:r>
            <a:r>
              <a:rPr lang="en-US" dirty="0"/>
              <a:t>orang-orang – </a:t>
            </a:r>
            <a:r>
              <a:rPr lang="ru-RU" dirty="0"/>
              <a:t>люди, здесь всё нормально. НО </a:t>
            </a:r>
            <a:r>
              <a:rPr lang="en-US" dirty="0" err="1"/>
              <a:t>mata</a:t>
            </a:r>
            <a:r>
              <a:rPr lang="en-US" dirty="0"/>
              <a:t> – </a:t>
            </a:r>
            <a:r>
              <a:rPr lang="ru-RU" dirty="0"/>
              <a:t>глаз, </a:t>
            </a:r>
            <a:r>
              <a:rPr lang="en-US" dirty="0" err="1"/>
              <a:t>mata-mata</a:t>
            </a:r>
            <a:r>
              <a:rPr lang="en-US" dirty="0"/>
              <a:t> – </a:t>
            </a:r>
            <a:r>
              <a:rPr lang="ru-RU" dirty="0"/>
              <a:t>шпион; </a:t>
            </a:r>
            <a:r>
              <a:rPr lang="en-US" dirty="0"/>
              <a:t>kaki – </a:t>
            </a:r>
            <a:r>
              <a:rPr lang="ru-RU" dirty="0"/>
              <a:t>нога, </a:t>
            </a:r>
            <a:r>
              <a:rPr lang="en-US" dirty="0"/>
              <a:t>kaki-kaki – </a:t>
            </a:r>
            <a:r>
              <a:rPr lang="ru-RU" dirty="0"/>
              <a:t>костыль. </a:t>
            </a:r>
            <a:r>
              <a:rPr lang="en-US" dirty="0" err="1"/>
              <a:t>Berlari-lari</a:t>
            </a:r>
            <a:r>
              <a:rPr lang="en-US" dirty="0"/>
              <a:t> (</a:t>
            </a:r>
            <a:r>
              <a:rPr lang="ru-RU" dirty="0"/>
              <a:t>бегать) без редупликации не бывает (ну, или бывает, но редко), вообще часто у глаголов редупликация выражает типа интенсивность действия (</a:t>
            </a:r>
            <a:r>
              <a:rPr lang="en-US" dirty="0" err="1"/>
              <a:t>bercakap</a:t>
            </a:r>
            <a:r>
              <a:rPr lang="en-US" dirty="0"/>
              <a:t> – </a:t>
            </a:r>
            <a:r>
              <a:rPr lang="ru-RU" dirty="0"/>
              <a:t>разговаривать, </a:t>
            </a:r>
            <a:r>
              <a:rPr lang="en-US" dirty="0" err="1"/>
              <a:t>bercakap-cakap</a:t>
            </a:r>
            <a:r>
              <a:rPr lang="en-US" dirty="0"/>
              <a:t> – </a:t>
            </a:r>
            <a:r>
              <a:rPr lang="ru-RU" dirty="0"/>
              <a:t>оживлённо болтать). Ещё редупликацией  выражается такая штука: </a:t>
            </a:r>
            <a:r>
              <a:rPr lang="en-US" dirty="0" err="1"/>
              <a:t>kuda</a:t>
            </a:r>
            <a:r>
              <a:rPr lang="en-US" dirty="0"/>
              <a:t> – </a:t>
            </a:r>
            <a:r>
              <a:rPr lang="ru-RU" dirty="0"/>
              <a:t>лошадь, </a:t>
            </a:r>
            <a:r>
              <a:rPr lang="en-US" dirty="0" err="1"/>
              <a:t>kuda-kuda</a:t>
            </a:r>
            <a:r>
              <a:rPr lang="en-US" dirty="0"/>
              <a:t> – </a:t>
            </a:r>
            <a:r>
              <a:rPr lang="ru-RU" dirty="0"/>
              <a:t>много разнообразных лошадей (как </a:t>
            </a:r>
            <a:r>
              <a:rPr lang="en-US" dirty="0"/>
              <a:t>fish-fishes </a:t>
            </a:r>
            <a:r>
              <a:rPr lang="ru-RU" dirty="0"/>
              <a:t>в английском).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4299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Тут всякие заимствования в русский.</a:t>
            </a:r>
          </a:p>
          <a:p>
            <a:r>
              <a:rPr lang="ru-RU" dirty="0"/>
              <a:t>Свинья с рогами – это </a:t>
            </a:r>
            <a:r>
              <a:rPr lang="ru-RU" dirty="0" err="1"/>
              <a:t>бабируса</a:t>
            </a:r>
            <a:r>
              <a:rPr lang="ru-RU" dirty="0"/>
              <a:t> (</a:t>
            </a:r>
            <a:r>
              <a:rPr lang="en-US" dirty="0" err="1"/>
              <a:t>babi</a:t>
            </a:r>
            <a:r>
              <a:rPr lang="en-US" dirty="0"/>
              <a:t> – </a:t>
            </a:r>
            <a:r>
              <a:rPr lang="ru-RU" dirty="0"/>
              <a:t>свинья, </a:t>
            </a:r>
            <a:r>
              <a:rPr lang="en-US" dirty="0" err="1"/>
              <a:t>rusa</a:t>
            </a:r>
            <a:r>
              <a:rPr lang="en-US" dirty="0"/>
              <a:t> – </a:t>
            </a:r>
            <a:r>
              <a:rPr lang="ru-RU" dirty="0"/>
              <a:t>олень), олень с апельсинами – </a:t>
            </a:r>
            <a:r>
              <a:rPr lang="ru-RU" dirty="0" err="1"/>
              <a:t>канчиль</a:t>
            </a:r>
            <a:r>
              <a:rPr lang="ru-RU" dirty="0"/>
              <a:t> (</a:t>
            </a:r>
            <a:r>
              <a:rPr lang="en-US" dirty="0" err="1"/>
              <a:t>kancil</a:t>
            </a:r>
            <a:r>
              <a:rPr lang="ru-RU" dirty="0"/>
              <a:t>), попугай – какаду (</a:t>
            </a:r>
            <a:r>
              <a:rPr lang="en-US" dirty="0" err="1"/>
              <a:t>kakatua</a:t>
            </a:r>
            <a:r>
              <a:rPr lang="ru-RU" dirty="0"/>
              <a:t>) и две картинки с катамаранами.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9058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Счётные слова в индонезийском используются везде, потому что из-за отсутствия регулярного способа образования множественного числа все существительные как бы неисчисляемые. Счётных слов много разных: </a:t>
            </a:r>
            <a:r>
              <a:rPr lang="en-US" dirty="0"/>
              <a:t>orang </a:t>
            </a:r>
            <a:r>
              <a:rPr lang="ru-RU" dirty="0"/>
              <a:t>для людей </a:t>
            </a:r>
            <a:r>
              <a:rPr lang="en-US" dirty="0"/>
              <a:t>(se = </a:t>
            </a:r>
            <a:r>
              <a:rPr lang="en-US" dirty="0" err="1"/>
              <a:t>satu</a:t>
            </a:r>
            <a:r>
              <a:rPr lang="en-US" dirty="0"/>
              <a:t> = </a:t>
            </a:r>
            <a:r>
              <a:rPr lang="ru-RU" dirty="0"/>
              <a:t>один, </a:t>
            </a:r>
            <a:r>
              <a:rPr lang="en-US" dirty="0" err="1"/>
              <a:t>pegawai</a:t>
            </a:r>
            <a:r>
              <a:rPr lang="en-US" dirty="0"/>
              <a:t> - </a:t>
            </a:r>
            <a:r>
              <a:rPr lang="ru-RU" dirty="0"/>
              <a:t>служащий), </a:t>
            </a:r>
            <a:r>
              <a:rPr lang="en-US" dirty="0" err="1"/>
              <a:t>ekor</a:t>
            </a:r>
            <a:r>
              <a:rPr lang="en-US" dirty="0"/>
              <a:t> – </a:t>
            </a:r>
            <a:r>
              <a:rPr lang="ru-RU" dirty="0"/>
              <a:t>для животных (переводится как «хвост», </a:t>
            </a:r>
            <a:r>
              <a:rPr lang="en-US" dirty="0"/>
              <a:t>lima – 5, </a:t>
            </a:r>
            <a:r>
              <a:rPr lang="en-US" dirty="0" err="1"/>
              <a:t>anjing</a:t>
            </a:r>
            <a:r>
              <a:rPr lang="en-US" dirty="0"/>
              <a:t> – </a:t>
            </a:r>
            <a:r>
              <a:rPr lang="ru-RU" dirty="0"/>
              <a:t>собака), </a:t>
            </a:r>
            <a:r>
              <a:rPr lang="en-US" dirty="0" err="1"/>
              <a:t>buah</a:t>
            </a:r>
            <a:r>
              <a:rPr lang="en-US" dirty="0"/>
              <a:t> – </a:t>
            </a:r>
            <a:r>
              <a:rPr lang="ru-RU" dirty="0"/>
              <a:t>для вещей (</a:t>
            </a:r>
            <a:r>
              <a:rPr lang="en-US" dirty="0" err="1"/>
              <a:t>buah</a:t>
            </a:r>
            <a:r>
              <a:rPr lang="en-US" dirty="0"/>
              <a:t> – </a:t>
            </a:r>
            <a:r>
              <a:rPr lang="ru-RU" dirty="0"/>
              <a:t>это просто «вещь», </a:t>
            </a:r>
            <a:r>
              <a:rPr lang="en-US" dirty="0" err="1"/>
              <a:t>sebelas</a:t>
            </a:r>
            <a:r>
              <a:rPr lang="en-US" dirty="0"/>
              <a:t> – 11, </a:t>
            </a:r>
            <a:r>
              <a:rPr lang="en-US" dirty="0" err="1"/>
              <a:t>buku</a:t>
            </a:r>
            <a:r>
              <a:rPr lang="en-US" dirty="0"/>
              <a:t> – </a:t>
            </a:r>
            <a:r>
              <a:rPr lang="ru-RU" dirty="0"/>
              <a:t>книга), </a:t>
            </a:r>
            <a:r>
              <a:rPr lang="en-US" dirty="0" err="1"/>
              <a:t>tangkai</a:t>
            </a:r>
            <a:r>
              <a:rPr lang="en-US" dirty="0"/>
              <a:t> – </a:t>
            </a:r>
            <a:r>
              <a:rPr lang="ru-RU" dirty="0"/>
              <a:t>для цветов (переводится как «стебель», </a:t>
            </a:r>
            <a:r>
              <a:rPr lang="en-US" dirty="0" err="1"/>
              <a:t>seratus</a:t>
            </a:r>
            <a:r>
              <a:rPr lang="en-US" dirty="0"/>
              <a:t> – 100, </a:t>
            </a:r>
            <a:r>
              <a:rPr lang="en-US" dirty="0" err="1"/>
              <a:t>satu</a:t>
            </a:r>
            <a:r>
              <a:rPr lang="en-US" dirty="0"/>
              <a:t> – 1, </a:t>
            </a:r>
            <a:r>
              <a:rPr lang="en-US" dirty="0" err="1"/>
              <a:t>bunga</a:t>
            </a:r>
            <a:r>
              <a:rPr lang="en-US" dirty="0"/>
              <a:t> – </a:t>
            </a:r>
            <a:r>
              <a:rPr lang="ru-RU" dirty="0"/>
              <a:t>цветок), </a:t>
            </a:r>
            <a:r>
              <a:rPr lang="en-US" dirty="0" err="1"/>
              <a:t>batang</a:t>
            </a:r>
            <a:r>
              <a:rPr lang="en-US" dirty="0"/>
              <a:t> – </a:t>
            </a:r>
            <a:r>
              <a:rPr lang="ru-RU" dirty="0"/>
              <a:t>счётное слово для продолговатых предметов и рек </a:t>
            </a:r>
            <a:r>
              <a:rPr lang="en-US" dirty="0"/>
              <a:t>(</a:t>
            </a:r>
            <a:r>
              <a:rPr lang="en-US" dirty="0" err="1"/>
              <a:t>tiga</a:t>
            </a:r>
            <a:r>
              <a:rPr lang="en-US" dirty="0"/>
              <a:t> – 3, </a:t>
            </a:r>
            <a:r>
              <a:rPr lang="en-US" dirty="0" err="1"/>
              <a:t>sungai</a:t>
            </a:r>
            <a:r>
              <a:rPr lang="en-US" dirty="0"/>
              <a:t> – </a:t>
            </a:r>
            <a:r>
              <a:rPr lang="ru-RU" dirty="0"/>
              <a:t>река)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48222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Обычно обозначают принадлежность, если они с существительными, и объект, если с глаголами (типа </a:t>
            </a:r>
            <a:r>
              <a:rPr lang="en-US" dirty="0" err="1"/>
              <a:t>Anda</a:t>
            </a:r>
            <a:r>
              <a:rPr lang="en-US" dirty="0"/>
              <a:t> </a:t>
            </a:r>
            <a:r>
              <a:rPr lang="en-US" dirty="0" err="1"/>
              <a:t>lihatku</a:t>
            </a:r>
            <a:r>
              <a:rPr lang="en-US" dirty="0"/>
              <a:t> – </a:t>
            </a:r>
            <a:r>
              <a:rPr lang="ru-RU" dirty="0"/>
              <a:t>ты меня видишь, </a:t>
            </a:r>
            <a:r>
              <a:rPr lang="en-US" dirty="0" err="1"/>
              <a:t>anda</a:t>
            </a:r>
            <a:r>
              <a:rPr lang="en-US" dirty="0"/>
              <a:t> – </a:t>
            </a:r>
            <a:r>
              <a:rPr lang="ru-RU" dirty="0"/>
              <a:t>ты/вы, </a:t>
            </a:r>
            <a:r>
              <a:rPr lang="en-US" dirty="0" err="1"/>
              <a:t>lihat</a:t>
            </a:r>
            <a:r>
              <a:rPr lang="en-US" dirty="0"/>
              <a:t> - </a:t>
            </a:r>
            <a:r>
              <a:rPr lang="ru-RU" dirty="0"/>
              <a:t>видеть)</a:t>
            </a:r>
          </a:p>
          <a:p>
            <a:r>
              <a:rPr lang="en-US" dirty="0"/>
              <a:t>Ku – 1SG </a:t>
            </a:r>
            <a:r>
              <a:rPr lang="ru-RU" dirty="0"/>
              <a:t>(</a:t>
            </a:r>
            <a:r>
              <a:rPr lang="en-US" dirty="0" err="1"/>
              <a:t>rumah</a:t>
            </a:r>
            <a:r>
              <a:rPr lang="en-US" dirty="0"/>
              <a:t> – </a:t>
            </a:r>
            <a:r>
              <a:rPr lang="ru-RU" dirty="0"/>
              <a:t>дом)</a:t>
            </a:r>
          </a:p>
          <a:p>
            <a:r>
              <a:rPr lang="en-US" dirty="0"/>
              <a:t>Mu, kau – 2SG</a:t>
            </a:r>
            <a:endParaRPr lang="ru-RU" dirty="0"/>
          </a:p>
          <a:p>
            <a:r>
              <a:rPr lang="en-US" dirty="0"/>
              <a:t>Nya – 3SG</a:t>
            </a:r>
            <a:r>
              <a:rPr lang="ru-RU" dirty="0"/>
              <a:t> (</a:t>
            </a:r>
            <a:r>
              <a:rPr lang="en-US" dirty="0" err="1"/>
              <a:t>baju</a:t>
            </a:r>
            <a:r>
              <a:rPr lang="en-US" dirty="0"/>
              <a:t> – </a:t>
            </a:r>
            <a:r>
              <a:rPr lang="ru-RU" dirty="0"/>
              <a:t>рубашка)</a:t>
            </a:r>
          </a:p>
          <a:p>
            <a:r>
              <a:rPr lang="ru-RU" dirty="0"/>
              <a:t>Для всего остального используются просто местоимения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243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Приставка </a:t>
            </a:r>
            <a:r>
              <a:rPr lang="en-US" dirty="0" err="1"/>
              <a:t>meN</a:t>
            </a:r>
            <a:r>
              <a:rPr lang="en-US" dirty="0"/>
              <a:t> </a:t>
            </a:r>
            <a:r>
              <a:rPr lang="ru-RU" dirty="0"/>
              <a:t>обозначает активный залог, </a:t>
            </a:r>
            <a:r>
              <a:rPr lang="en-US" dirty="0"/>
              <a:t>N</a:t>
            </a:r>
            <a:r>
              <a:rPr lang="ru-RU" dirty="0"/>
              <a:t> заменяется на разные носовые согласные в зависимости от первого звука корня (по месту образования).</a:t>
            </a:r>
          </a:p>
          <a:p>
            <a:r>
              <a:rPr lang="en-US" dirty="0" err="1"/>
              <a:t>Tulis</a:t>
            </a:r>
            <a:r>
              <a:rPr lang="en-US" dirty="0"/>
              <a:t> – </a:t>
            </a:r>
            <a:r>
              <a:rPr lang="ru-RU" dirty="0"/>
              <a:t>писать, </a:t>
            </a:r>
            <a:r>
              <a:rPr lang="en-US" dirty="0" err="1"/>
              <a:t>cari</a:t>
            </a:r>
            <a:r>
              <a:rPr lang="en-US" dirty="0"/>
              <a:t> – </a:t>
            </a:r>
            <a:r>
              <a:rPr lang="ru-RU" dirty="0"/>
              <a:t>искать, </a:t>
            </a:r>
            <a:r>
              <a:rPr lang="en-US" dirty="0" err="1"/>
              <a:t>obrol</a:t>
            </a:r>
            <a:r>
              <a:rPr lang="en-US" dirty="0"/>
              <a:t> – </a:t>
            </a:r>
            <a:r>
              <a:rPr lang="ru-RU" dirty="0"/>
              <a:t>разговаривать, </a:t>
            </a:r>
            <a:r>
              <a:rPr lang="en-US" dirty="0" err="1"/>
              <a:t>baca</a:t>
            </a:r>
            <a:r>
              <a:rPr lang="en-US" dirty="0"/>
              <a:t> – </a:t>
            </a:r>
            <a:r>
              <a:rPr lang="ru-RU" dirty="0"/>
              <a:t>читать, </a:t>
            </a:r>
            <a:r>
              <a:rPr lang="en-US" dirty="0" err="1"/>
              <a:t>cakap</a:t>
            </a:r>
            <a:r>
              <a:rPr lang="en-US" dirty="0"/>
              <a:t> – </a:t>
            </a:r>
            <a:r>
              <a:rPr lang="ru-RU" dirty="0"/>
              <a:t>разговаривать</a:t>
            </a:r>
          </a:p>
          <a:p>
            <a:r>
              <a:rPr lang="en-US" dirty="0" err="1"/>
              <a:t>Ber</a:t>
            </a:r>
            <a:r>
              <a:rPr lang="en-US" dirty="0"/>
              <a:t> </a:t>
            </a:r>
            <a:r>
              <a:rPr lang="ru-RU" dirty="0"/>
              <a:t>это очень сложная приставка, </a:t>
            </a:r>
            <a:r>
              <a:rPr lang="ru-RU" dirty="0" err="1"/>
              <a:t>Кулланда</a:t>
            </a:r>
            <a:r>
              <a:rPr lang="ru-RU" dirty="0"/>
              <a:t> нам говорит, что она обозначает возвратность, но на самом деле сам признаёт, что не всегда, а </a:t>
            </a:r>
            <a:r>
              <a:rPr lang="ru-RU" dirty="0" err="1"/>
              <a:t>Ландер</a:t>
            </a:r>
            <a:r>
              <a:rPr lang="ru-RU" dirty="0"/>
              <a:t> сказал, что у неё значение «иметь» и что можно сказать не только </a:t>
            </a:r>
            <a:r>
              <a:rPr lang="en-US" dirty="0" err="1"/>
              <a:t>bercakap</a:t>
            </a:r>
            <a:r>
              <a:rPr lang="en-US" dirty="0"/>
              <a:t> </a:t>
            </a:r>
            <a:r>
              <a:rPr lang="ru-RU" dirty="0"/>
              <a:t>(типа </a:t>
            </a:r>
            <a:r>
              <a:rPr lang="en-US" dirty="0"/>
              <a:t>to have a talk</a:t>
            </a:r>
            <a:r>
              <a:rPr lang="ru-RU" dirty="0"/>
              <a:t>), но и </a:t>
            </a:r>
            <a:r>
              <a:rPr lang="en-US" dirty="0" err="1"/>
              <a:t>berpintu</a:t>
            </a:r>
            <a:r>
              <a:rPr lang="en-US" dirty="0"/>
              <a:t> </a:t>
            </a:r>
            <a:r>
              <a:rPr lang="ru-RU" dirty="0"/>
              <a:t>(</a:t>
            </a:r>
            <a:r>
              <a:rPr lang="en-US" dirty="0" err="1"/>
              <a:t>pintu</a:t>
            </a:r>
            <a:r>
              <a:rPr lang="en-US" dirty="0"/>
              <a:t> – </a:t>
            </a:r>
            <a:r>
              <a:rPr lang="ru-RU" dirty="0"/>
              <a:t>это существительное «дверь», и тогда </a:t>
            </a:r>
            <a:r>
              <a:rPr lang="en-US" dirty="0"/>
              <a:t>Saya </a:t>
            </a:r>
            <a:r>
              <a:rPr lang="en-US" dirty="0" err="1"/>
              <a:t>berpintu</a:t>
            </a:r>
            <a:r>
              <a:rPr lang="en-US" dirty="0"/>
              <a:t> – </a:t>
            </a:r>
            <a:r>
              <a:rPr lang="ru-RU" dirty="0"/>
              <a:t>«У меня есть дверь»)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3973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Memper</a:t>
            </a:r>
            <a:r>
              <a:rPr lang="en-US" dirty="0"/>
              <a:t>- -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ru-RU" dirty="0"/>
              <a:t>это очень продуктивный </a:t>
            </a:r>
            <a:r>
              <a:rPr lang="ru-RU" dirty="0" err="1"/>
              <a:t>циркумфикс</a:t>
            </a:r>
            <a:r>
              <a:rPr lang="ru-RU" dirty="0"/>
              <a:t>, с помощью него куча слов образовано. Какую функцию тут выполняет </a:t>
            </a:r>
            <a:r>
              <a:rPr lang="en-US" dirty="0"/>
              <a:t>per</a:t>
            </a:r>
            <a:r>
              <a:rPr lang="ru-RU" dirty="0"/>
              <a:t> я не очень понимаю (потому что просто </a:t>
            </a:r>
            <a:r>
              <a:rPr lang="en-US" dirty="0" err="1"/>
              <a:t>meN</a:t>
            </a:r>
            <a:r>
              <a:rPr lang="en-US" dirty="0"/>
              <a:t>- -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ru-RU" dirty="0"/>
              <a:t>тоже есть), </a:t>
            </a:r>
            <a:r>
              <a:rPr lang="en-US" dirty="0" err="1"/>
              <a:t>meN</a:t>
            </a:r>
            <a:r>
              <a:rPr lang="en-US" dirty="0"/>
              <a:t> </a:t>
            </a:r>
            <a:r>
              <a:rPr lang="ru-RU" dirty="0"/>
              <a:t>обозначает всё тот же активный залог, </a:t>
            </a:r>
            <a:r>
              <a:rPr lang="en-US" dirty="0" err="1"/>
              <a:t>kan</a:t>
            </a:r>
            <a:r>
              <a:rPr lang="en-US" dirty="0"/>
              <a:t> – </a:t>
            </a:r>
            <a:r>
              <a:rPr lang="ru-RU" dirty="0"/>
              <a:t>это каузативный суффикс. </a:t>
            </a:r>
            <a:r>
              <a:rPr lang="en-US" dirty="0" err="1"/>
              <a:t>Hati</a:t>
            </a:r>
            <a:r>
              <a:rPr lang="en-US" dirty="0"/>
              <a:t> – </a:t>
            </a:r>
            <a:r>
              <a:rPr lang="ru-RU" dirty="0"/>
              <a:t>это сердце</a:t>
            </a:r>
          </a:p>
          <a:p>
            <a:r>
              <a:rPr lang="en-US" dirty="0" err="1"/>
              <a:t>Ke</a:t>
            </a:r>
            <a:r>
              <a:rPr lang="en-US" dirty="0"/>
              <a:t>- -an </a:t>
            </a:r>
            <a:r>
              <a:rPr lang="ru-RU" dirty="0"/>
              <a:t>тоже продуктивная штука, делает из всего абстрактные существительные (</a:t>
            </a:r>
            <a:r>
              <a:rPr lang="en-US" dirty="0" err="1"/>
              <a:t>merdeka</a:t>
            </a:r>
            <a:r>
              <a:rPr lang="en-US" dirty="0"/>
              <a:t> – </a:t>
            </a:r>
            <a:r>
              <a:rPr lang="ru-RU" dirty="0"/>
              <a:t>свобода)</a:t>
            </a:r>
          </a:p>
          <a:p>
            <a:r>
              <a:rPr lang="en-US" dirty="0" err="1"/>
              <a:t>peN</a:t>
            </a:r>
            <a:r>
              <a:rPr lang="en-US" dirty="0"/>
              <a:t> – </a:t>
            </a:r>
            <a:r>
              <a:rPr lang="ru-RU" dirty="0"/>
              <a:t>приставка деятеля (</a:t>
            </a:r>
            <a:r>
              <a:rPr lang="en-US" dirty="0" err="1"/>
              <a:t>penulis</a:t>
            </a:r>
            <a:r>
              <a:rPr lang="en-US" dirty="0"/>
              <a:t> – </a:t>
            </a:r>
            <a:r>
              <a:rPr lang="ru-RU" dirty="0"/>
              <a:t>от корня </a:t>
            </a:r>
            <a:r>
              <a:rPr lang="en-US" dirty="0" err="1"/>
              <a:t>tulis</a:t>
            </a:r>
            <a:r>
              <a:rPr lang="ru-RU" dirty="0"/>
              <a:t>, который был в предыдущем слайде)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95568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Это слайд про то, что определение в индонезийском всегда идёт после определяемого слова.</a:t>
            </a:r>
          </a:p>
          <a:p>
            <a:r>
              <a:rPr lang="en-US" dirty="0" err="1"/>
              <a:t>Hutan</a:t>
            </a:r>
            <a:r>
              <a:rPr lang="en-US" dirty="0"/>
              <a:t> – </a:t>
            </a:r>
            <a:r>
              <a:rPr lang="ru-RU" dirty="0"/>
              <a:t>лес, </a:t>
            </a:r>
            <a:r>
              <a:rPr lang="en-US" dirty="0"/>
              <a:t>orang </a:t>
            </a:r>
            <a:r>
              <a:rPr lang="en-US" dirty="0" err="1"/>
              <a:t>hutan</a:t>
            </a:r>
            <a:r>
              <a:rPr lang="en-US" dirty="0"/>
              <a:t> – </a:t>
            </a:r>
            <a:r>
              <a:rPr lang="ru-RU" dirty="0"/>
              <a:t>лесной человек; </a:t>
            </a:r>
            <a:r>
              <a:rPr lang="en-US" dirty="0" err="1"/>
              <a:t>toko</a:t>
            </a:r>
            <a:r>
              <a:rPr lang="en-US" dirty="0"/>
              <a:t> – </a:t>
            </a:r>
            <a:r>
              <a:rPr lang="ru-RU" dirty="0"/>
              <a:t>магазин, </a:t>
            </a:r>
            <a:r>
              <a:rPr lang="en-US" dirty="0" err="1"/>
              <a:t>pakaian</a:t>
            </a:r>
            <a:r>
              <a:rPr lang="en-US" dirty="0"/>
              <a:t> – </a:t>
            </a:r>
            <a:r>
              <a:rPr lang="ru-RU" dirty="0"/>
              <a:t>одежда.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F38B52-2E60-43DC-9F07-E3D6D57EEBE3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91344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62446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1074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0614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2735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64020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2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3093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7002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4373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ru-R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87971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8360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71C9BBC-56AD-4C8F-B196-AA9E0F3082A2}" type="datetimeFigureOut">
              <a:rPr lang="ru-RU" smtClean="0"/>
              <a:t>14.11.2018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B3BC48C-93C6-4CD3-8297-29D429F1741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19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BAHASA</a:t>
            </a:r>
            <a:br>
              <a:rPr lang="en-US" dirty="0"/>
            </a:br>
            <a:r>
              <a:rPr lang="en-US" dirty="0"/>
              <a:t>INDONESIA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Полина </a:t>
            </a:r>
            <a:r>
              <a:rPr lang="ru-RU" dirty="0" err="1"/>
              <a:t>Наследскова</a:t>
            </a:r>
            <a:r>
              <a:rPr lang="ru-RU" dirty="0"/>
              <a:t>, НИУ ВШЭ</a:t>
            </a:r>
          </a:p>
        </p:txBody>
      </p:sp>
    </p:spTree>
    <p:extLst>
      <p:ext uri="{BB962C8B-B14F-4D97-AF65-F5344CB8AC3E}">
        <p14:creationId xmlns:p14="http://schemas.microsoft.com/office/powerpoint/2010/main" val="3834618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5F9D60-D0F7-43FB-A596-736974E27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Личные местоимения</a:t>
            </a:r>
          </a:p>
        </p:txBody>
      </p:sp>
      <p:graphicFrame>
        <p:nvGraphicFramePr>
          <p:cNvPr id="4" name="Объект 3">
            <a:extLst>
              <a:ext uri="{FF2B5EF4-FFF2-40B4-BE49-F238E27FC236}">
                <a16:creationId xmlns:a16="http://schemas.microsoft.com/office/drawing/2014/main" id="{F9B28E7A-E209-4BE2-A4F0-6741B0E1B5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2499029"/>
              </p:ext>
            </p:extLst>
          </p:nvPr>
        </p:nvGraphicFramePr>
        <p:xfrm>
          <a:off x="1066800" y="1696234"/>
          <a:ext cx="7543800" cy="175260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133093209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94164729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6204148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единственное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Множественное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5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1 лицо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aku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saya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kami, </a:t>
                      </a:r>
                      <a:r>
                        <a:rPr lang="en-US" dirty="0" err="1"/>
                        <a:t>kita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04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 лицо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kamu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anda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saudara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engkau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anda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53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3 лицо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dia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mereka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983201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F41D500-932E-4EF2-BD97-2B2D5197E389}"/>
              </a:ext>
            </a:extLst>
          </p:cNvPr>
          <p:cNvSpPr txBox="1"/>
          <p:nvPr/>
        </p:nvSpPr>
        <p:spPr>
          <a:xfrm>
            <a:off x="1066800" y="3681351"/>
            <a:ext cx="105334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Both"/>
            </a:pPr>
            <a:r>
              <a:rPr lang="en-US" baseline="30000" dirty="0" err="1"/>
              <a:t>ok</a:t>
            </a:r>
            <a:r>
              <a:rPr lang="en-US" dirty="0" err="1"/>
              <a:t>kami</a:t>
            </a:r>
            <a:r>
              <a:rPr lang="en-US" dirty="0"/>
              <a:t>/</a:t>
            </a:r>
            <a:r>
              <a:rPr lang="en-US" baseline="30000" dirty="0" err="1"/>
              <a:t>ok</a:t>
            </a:r>
            <a:r>
              <a:rPr lang="en-US" dirty="0" err="1"/>
              <a:t>kita</a:t>
            </a:r>
            <a:r>
              <a:rPr lang="en-US" dirty="0"/>
              <a:t>	</a:t>
            </a:r>
            <a:r>
              <a:rPr lang="en-US" dirty="0" err="1"/>
              <a:t>pergi</a:t>
            </a:r>
            <a:r>
              <a:rPr lang="en-US" dirty="0"/>
              <a:t>	</a:t>
            </a:r>
            <a:r>
              <a:rPr lang="en-US" dirty="0" err="1"/>
              <a:t>ke</a:t>
            </a:r>
            <a:r>
              <a:rPr lang="en-US" dirty="0"/>
              <a:t>	</a:t>
            </a:r>
            <a:r>
              <a:rPr lang="en-US" dirty="0" err="1"/>
              <a:t>bioskop</a:t>
            </a:r>
            <a:endParaRPr lang="ru-RU" dirty="0"/>
          </a:p>
          <a:p>
            <a:r>
              <a:rPr lang="ru-RU" dirty="0"/>
              <a:t>	мы</a:t>
            </a:r>
            <a:r>
              <a:rPr lang="en-US" dirty="0"/>
              <a:t>/</a:t>
            </a:r>
            <a:r>
              <a:rPr lang="ru-RU" dirty="0"/>
              <a:t>мы		идти	в	кинотеатр</a:t>
            </a:r>
          </a:p>
          <a:p>
            <a:r>
              <a:rPr lang="ru-RU" dirty="0"/>
              <a:t>	</a:t>
            </a:r>
            <a:r>
              <a:rPr lang="en-US" dirty="0"/>
              <a:t>‘</a:t>
            </a:r>
            <a:r>
              <a:rPr lang="ru-RU" dirty="0"/>
              <a:t>Мы пошли в кино</a:t>
            </a:r>
            <a:r>
              <a:rPr lang="en-US" dirty="0"/>
              <a:t>’</a:t>
            </a:r>
            <a:endParaRPr lang="ru-RU" dirty="0"/>
          </a:p>
          <a:p>
            <a:r>
              <a:rPr lang="en-US" dirty="0"/>
              <a:t>(2)	Mari	*kami/</a:t>
            </a:r>
            <a:r>
              <a:rPr lang="en-US" baseline="30000" dirty="0" err="1"/>
              <a:t>ok</a:t>
            </a:r>
            <a:r>
              <a:rPr lang="en-US" dirty="0" err="1"/>
              <a:t>kita</a:t>
            </a:r>
            <a:r>
              <a:rPr lang="en-US" dirty="0"/>
              <a:t>	</a:t>
            </a:r>
            <a:r>
              <a:rPr lang="en-US" dirty="0" err="1"/>
              <a:t>pregi</a:t>
            </a:r>
            <a:r>
              <a:rPr lang="en-US" dirty="0"/>
              <a:t>	</a:t>
            </a:r>
            <a:r>
              <a:rPr lang="en-US" dirty="0" err="1"/>
              <a:t>ke</a:t>
            </a:r>
            <a:r>
              <a:rPr lang="en-US" dirty="0"/>
              <a:t>	</a:t>
            </a:r>
            <a:r>
              <a:rPr lang="en-US" dirty="0" err="1"/>
              <a:t>bioskop</a:t>
            </a:r>
            <a:r>
              <a:rPr lang="en-US" dirty="0"/>
              <a:t>!</a:t>
            </a:r>
          </a:p>
          <a:p>
            <a:r>
              <a:rPr lang="en-US" dirty="0"/>
              <a:t>	</a:t>
            </a:r>
            <a:r>
              <a:rPr lang="ru-RU" dirty="0"/>
              <a:t>давай	мы</a:t>
            </a:r>
            <a:r>
              <a:rPr lang="en-US" dirty="0"/>
              <a:t>/</a:t>
            </a:r>
            <a:r>
              <a:rPr lang="ru-RU" dirty="0"/>
              <a:t>мы	</a:t>
            </a:r>
            <a:r>
              <a:rPr lang="en-US" dirty="0"/>
              <a:t>	</a:t>
            </a:r>
            <a:r>
              <a:rPr lang="ru-RU" dirty="0"/>
              <a:t>идти	в	кино</a:t>
            </a:r>
          </a:p>
          <a:p>
            <a:r>
              <a:rPr lang="ru-RU" dirty="0"/>
              <a:t>	</a:t>
            </a:r>
            <a:r>
              <a:rPr lang="en-US" dirty="0"/>
              <a:t>‘</a:t>
            </a:r>
            <a:r>
              <a:rPr lang="ru-RU" dirty="0"/>
              <a:t>Идём в кино!</a:t>
            </a:r>
            <a:r>
              <a:rPr lang="en-US" dirty="0"/>
              <a:t>’</a:t>
            </a:r>
          </a:p>
          <a:p>
            <a:r>
              <a:rPr lang="en-US" dirty="0"/>
              <a:t>(3)	</a:t>
            </a:r>
            <a:r>
              <a:rPr lang="en-US" dirty="0" err="1"/>
              <a:t>Sesudah</a:t>
            </a:r>
            <a:r>
              <a:rPr lang="en-US" dirty="0"/>
              <a:t>	</a:t>
            </a:r>
            <a:r>
              <a:rPr lang="en-US" dirty="0" err="1"/>
              <a:t>kamu</a:t>
            </a:r>
            <a:r>
              <a:rPr lang="en-US" dirty="0"/>
              <a:t>	</a:t>
            </a:r>
            <a:r>
              <a:rPr lang="en-US" dirty="0" err="1"/>
              <a:t>barangkat</a:t>
            </a:r>
            <a:r>
              <a:rPr lang="en-US" dirty="0"/>
              <a:t>	</a:t>
            </a:r>
            <a:r>
              <a:rPr lang="en-US" dirty="0" err="1"/>
              <a:t>ke</a:t>
            </a:r>
            <a:r>
              <a:rPr lang="en-US" dirty="0"/>
              <a:t>	</a:t>
            </a:r>
            <a:r>
              <a:rPr lang="en-US" dirty="0" err="1"/>
              <a:t>rumah</a:t>
            </a:r>
            <a:r>
              <a:rPr lang="en-US" dirty="0"/>
              <a:t>,	</a:t>
            </a:r>
            <a:r>
              <a:rPr lang="en-US" baseline="30000" dirty="0" err="1"/>
              <a:t>ok</a:t>
            </a:r>
            <a:r>
              <a:rPr lang="en-US" dirty="0" err="1"/>
              <a:t>kami</a:t>
            </a:r>
            <a:r>
              <a:rPr lang="en-US" dirty="0"/>
              <a:t>/</a:t>
            </a:r>
            <a:r>
              <a:rPr lang="ru-RU" dirty="0"/>
              <a:t>*</a:t>
            </a:r>
            <a:r>
              <a:rPr lang="en-US" dirty="0" err="1"/>
              <a:t>kita</a:t>
            </a:r>
            <a:r>
              <a:rPr lang="en-US" dirty="0"/>
              <a:t>	</a:t>
            </a:r>
            <a:r>
              <a:rPr lang="en-US" dirty="0" err="1"/>
              <a:t>pergi</a:t>
            </a:r>
            <a:r>
              <a:rPr lang="en-US" dirty="0"/>
              <a:t>	</a:t>
            </a:r>
            <a:r>
              <a:rPr lang="en-US" dirty="0" err="1"/>
              <a:t>ke</a:t>
            </a:r>
            <a:r>
              <a:rPr lang="en-US" dirty="0"/>
              <a:t>	</a:t>
            </a:r>
            <a:r>
              <a:rPr lang="en-US" dirty="0" err="1"/>
              <a:t>bioskop</a:t>
            </a:r>
            <a:endParaRPr lang="en-US" dirty="0"/>
          </a:p>
          <a:p>
            <a:r>
              <a:rPr lang="en-US" dirty="0"/>
              <a:t>	</a:t>
            </a:r>
            <a:r>
              <a:rPr lang="ru-RU" dirty="0"/>
              <a:t>после		?		вернуться	в	дом	мы</a:t>
            </a:r>
            <a:r>
              <a:rPr lang="en-US" dirty="0"/>
              <a:t>/</a:t>
            </a:r>
            <a:r>
              <a:rPr lang="ru-RU" dirty="0"/>
              <a:t>мы		идти	в	кино</a:t>
            </a:r>
          </a:p>
          <a:p>
            <a:r>
              <a:rPr lang="ru-RU" dirty="0"/>
              <a:t>	</a:t>
            </a:r>
            <a:r>
              <a:rPr lang="en-US" dirty="0"/>
              <a:t>‘</a:t>
            </a:r>
            <a:r>
              <a:rPr lang="ru-RU" dirty="0"/>
              <a:t>После того, как ты ушёл домой, мы пошли в кино</a:t>
            </a:r>
            <a:r>
              <a:rPr lang="en-US" dirty="0"/>
              <a:t>’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56834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/>
              <a:t>Клитики</a:t>
            </a:r>
            <a:endParaRPr lang="ru-RU" dirty="0"/>
          </a:p>
        </p:txBody>
      </p:sp>
      <p:graphicFrame>
        <p:nvGraphicFramePr>
          <p:cNvPr id="6" name="Объект 5">
            <a:extLst>
              <a:ext uri="{FF2B5EF4-FFF2-40B4-BE49-F238E27FC236}">
                <a16:creationId xmlns:a16="http://schemas.microsoft.com/office/drawing/2014/main" id="{C000438D-CA52-415C-85B6-3EDFDB0EB4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3472136"/>
              </p:ext>
            </p:extLst>
          </p:nvPr>
        </p:nvGraphicFramePr>
        <p:xfrm>
          <a:off x="1066800" y="2103438"/>
          <a:ext cx="10058400" cy="148336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3838438543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592972336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38106404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единственное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множественное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83873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1 лицо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dirty="0" err="1"/>
                        <a:t>ku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5990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 лицо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-mu, -kau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518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3 лицо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dirty="0" err="1"/>
                        <a:t>nya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2513092"/>
                  </a:ext>
                </a:extLst>
              </a:tr>
            </a:tbl>
          </a:graphicData>
        </a:graphic>
      </p:graphicFrame>
      <p:graphicFrame>
        <p:nvGraphicFramePr>
          <p:cNvPr id="7" name="Объект 3">
            <a:extLst>
              <a:ext uri="{FF2B5EF4-FFF2-40B4-BE49-F238E27FC236}">
                <a16:creationId xmlns:a16="http://schemas.microsoft.com/office/drawing/2014/main" id="{F7249528-CD6B-4479-8A05-7DA126E579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6867690"/>
              </p:ext>
            </p:extLst>
          </p:nvPr>
        </p:nvGraphicFramePr>
        <p:xfrm>
          <a:off x="2099953" y="3964421"/>
          <a:ext cx="7543800" cy="175260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133093209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941647297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6204148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единственное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Множественное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5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1 лицо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aku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saya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kami, </a:t>
                      </a:r>
                      <a:r>
                        <a:rPr lang="en-US" dirty="0" err="1"/>
                        <a:t>kita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04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 лицо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kamu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anda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saudara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engkau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anda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053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3 лицо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dia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mereka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9832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1630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46646-1CF9-4D0C-A0D3-1A43A3402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/>
              <a:t>Клитики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CF39C0-7BAB-4195-9400-18399A4BBC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Rumahku</a:t>
            </a:r>
            <a:r>
              <a:rPr lang="en-US" sz="3200" dirty="0"/>
              <a:t> – </a:t>
            </a:r>
            <a:r>
              <a:rPr lang="ru-RU" sz="3200" dirty="0"/>
              <a:t>мой дом</a:t>
            </a:r>
            <a:endParaRPr lang="en-US" sz="3200" dirty="0"/>
          </a:p>
          <a:p>
            <a:r>
              <a:rPr lang="en-US" sz="3200" dirty="0"/>
              <a:t>Saya </a:t>
            </a:r>
            <a:r>
              <a:rPr lang="en-US" sz="3200" dirty="0" err="1"/>
              <a:t>melihatnya</a:t>
            </a:r>
            <a:r>
              <a:rPr lang="ru-RU" sz="3200" dirty="0"/>
              <a:t> – я его вижу</a:t>
            </a:r>
            <a:endParaRPr lang="en-US" sz="3200" dirty="0"/>
          </a:p>
          <a:p>
            <a:r>
              <a:rPr lang="en-US" sz="3200" dirty="0" err="1"/>
              <a:t>Kamu</a:t>
            </a:r>
            <a:r>
              <a:rPr lang="en-US" sz="3200" dirty="0"/>
              <a:t> </a:t>
            </a:r>
            <a:r>
              <a:rPr lang="en-US" sz="3200" dirty="0" err="1"/>
              <a:t>menulis</a:t>
            </a:r>
            <a:r>
              <a:rPr lang="en-US" sz="3200" dirty="0"/>
              <a:t> </a:t>
            </a:r>
            <a:r>
              <a:rPr lang="en-US" sz="3200" dirty="0" err="1"/>
              <a:t>surat-surat</a:t>
            </a:r>
            <a:r>
              <a:rPr lang="en-US" sz="3200" dirty="0"/>
              <a:t> </a:t>
            </a:r>
            <a:r>
              <a:rPr lang="en-US" sz="3200" dirty="0" err="1"/>
              <a:t>padaku</a:t>
            </a:r>
            <a:r>
              <a:rPr lang="ru-RU" sz="3200" dirty="0"/>
              <a:t> – ты пишешь мне (для меня) письма</a:t>
            </a:r>
          </a:p>
        </p:txBody>
      </p:sp>
    </p:spTree>
    <p:extLst>
      <p:ext uri="{BB962C8B-B14F-4D97-AF65-F5344CB8AC3E}">
        <p14:creationId xmlns:p14="http://schemas.microsoft.com/office/powerpoint/2010/main" val="4138632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Глаголы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6800" y="2014194"/>
            <a:ext cx="10058400" cy="3931920"/>
          </a:xfrm>
        </p:spPr>
        <p:txBody>
          <a:bodyPr>
            <a:normAutofit fontScale="92500" lnSpcReduction="20000"/>
          </a:bodyPr>
          <a:lstStyle/>
          <a:p>
            <a:r>
              <a:rPr lang="ru-RU" sz="3200" dirty="0"/>
              <a:t>Время?</a:t>
            </a:r>
            <a:endParaRPr lang="en-US" sz="3200" dirty="0"/>
          </a:p>
          <a:p>
            <a:pPr marL="0" indent="0">
              <a:buNone/>
            </a:pPr>
            <a:r>
              <a:rPr lang="ru-RU" sz="3200" dirty="0"/>
              <a:t>Нет</a:t>
            </a:r>
          </a:p>
          <a:p>
            <a:r>
              <a:rPr lang="ru-RU" sz="3200" dirty="0"/>
              <a:t>Лицо?</a:t>
            </a:r>
            <a:endParaRPr lang="en-US" sz="3200" dirty="0"/>
          </a:p>
          <a:p>
            <a:pPr marL="0" indent="0">
              <a:buNone/>
            </a:pPr>
            <a:r>
              <a:rPr lang="ru-RU" sz="3200" dirty="0"/>
              <a:t>Нет</a:t>
            </a:r>
          </a:p>
          <a:p>
            <a:r>
              <a:rPr lang="ru-RU" sz="3200" dirty="0"/>
              <a:t>Число?</a:t>
            </a:r>
            <a:endParaRPr lang="en-US" sz="3200" dirty="0"/>
          </a:p>
          <a:p>
            <a:pPr marL="0" indent="0">
              <a:buNone/>
            </a:pPr>
            <a:r>
              <a:rPr lang="ru-RU" sz="3200" dirty="0"/>
              <a:t>Нет</a:t>
            </a:r>
          </a:p>
          <a:p>
            <a:r>
              <a:rPr lang="ru-RU" sz="3200" dirty="0"/>
              <a:t>Залог? </a:t>
            </a:r>
            <a:endParaRPr lang="en-US" sz="3200" dirty="0"/>
          </a:p>
          <a:p>
            <a:pPr marL="0" indent="0">
              <a:buNone/>
            </a:pPr>
            <a:r>
              <a:rPr lang="ru-RU" sz="3200" dirty="0"/>
              <a:t>Да!</a:t>
            </a:r>
          </a:p>
        </p:txBody>
      </p:sp>
    </p:spTree>
    <p:extLst>
      <p:ext uri="{BB962C8B-B14F-4D97-AF65-F5344CB8AC3E}">
        <p14:creationId xmlns:p14="http://schemas.microsoft.com/office/powerpoint/2010/main" val="73539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Приставка </a:t>
            </a:r>
            <a:r>
              <a:rPr lang="en-US" dirty="0" err="1"/>
              <a:t>meN</a:t>
            </a:r>
            <a:r>
              <a:rPr lang="ru-RU" dirty="0"/>
              <a:t>, </a:t>
            </a:r>
            <a:r>
              <a:rPr lang="en-US" dirty="0" err="1"/>
              <a:t>ber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err="1"/>
              <a:t>Tulis</a:t>
            </a:r>
            <a:r>
              <a:rPr lang="en-US" sz="2800" dirty="0"/>
              <a:t> -&gt; </a:t>
            </a:r>
            <a:r>
              <a:rPr lang="en-US" sz="2800" dirty="0" err="1"/>
              <a:t>menulis</a:t>
            </a:r>
            <a:endParaRPr lang="en-US" sz="2800" dirty="0"/>
          </a:p>
          <a:p>
            <a:r>
              <a:rPr lang="en-US" sz="2800" dirty="0" err="1"/>
              <a:t>Cari</a:t>
            </a:r>
            <a:r>
              <a:rPr lang="en-US" sz="2800" dirty="0"/>
              <a:t> -&gt; </a:t>
            </a:r>
            <a:r>
              <a:rPr lang="en-US" sz="2800" dirty="0" err="1"/>
              <a:t>mencari</a:t>
            </a:r>
            <a:endParaRPr lang="en-US" sz="2800" dirty="0"/>
          </a:p>
          <a:p>
            <a:r>
              <a:rPr lang="en-US" sz="2800" dirty="0" err="1"/>
              <a:t>Obrol</a:t>
            </a:r>
            <a:r>
              <a:rPr lang="en-US" sz="2800" dirty="0"/>
              <a:t> -&gt; </a:t>
            </a:r>
            <a:r>
              <a:rPr lang="en-US" sz="2800" dirty="0" err="1"/>
              <a:t>mengobrol</a:t>
            </a:r>
            <a:endParaRPr lang="en-US" sz="2800" dirty="0"/>
          </a:p>
          <a:p>
            <a:r>
              <a:rPr lang="en-US" sz="2800" dirty="0"/>
              <a:t>Baca -&gt; </a:t>
            </a:r>
            <a:r>
              <a:rPr lang="en-US" sz="2800" dirty="0" err="1"/>
              <a:t>membaca</a:t>
            </a:r>
            <a:endParaRPr lang="en-US" sz="2800" dirty="0"/>
          </a:p>
          <a:p>
            <a:endParaRPr lang="en-US" sz="2800" dirty="0"/>
          </a:p>
          <a:p>
            <a:r>
              <a:rPr lang="en-US" sz="2800" dirty="0" err="1"/>
              <a:t>Cakap</a:t>
            </a:r>
            <a:r>
              <a:rPr lang="en-US" sz="2800" dirty="0"/>
              <a:t> -&gt; </a:t>
            </a:r>
            <a:r>
              <a:rPr lang="en-US" sz="2800" dirty="0" err="1"/>
              <a:t>bercakap</a:t>
            </a:r>
            <a:endParaRPr lang="en-US" sz="2800" dirty="0"/>
          </a:p>
          <a:p>
            <a:r>
              <a:rPr lang="en-US" sz="2800" dirty="0"/>
              <a:t>Baju </a:t>
            </a:r>
            <a:r>
              <a:rPr lang="en-US" sz="2800" dirty="0" err="1"/>
              <a:t>berwarna</a:t>
            </a:r>
            <a:r>
              <a:rPr lang="en-US" sz="2800" dirty="0"/>
              <a:t> </a:t>
            </a:r>
            <a:r>
              <a:rPr lang="en-US" sz="2800" dirty="0" err="1"/>
              <a:t>coklat</a:t>
            </a:r>
            <a:endParaRPr lang="en-US" sz="2800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9445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Другое словообразование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Memperhatikan</a:t>
            </a:r>
            <a:r>
              <a:rPr lang="en-US" sz="3200" dirty="0"/>
              <a:t> – </a:t>
            </a:r>
            <a:r>
              <a:rPr lang="ru-RU" sz="3200" dirty="0"/>
              <a:t>уделять внимание</a:t>
            </a:r>
          </a:p>
          <a:p>
            <a:r>
              <a:rPr lang="en-US" sz="3200" dirty="0" err="1"/>
              <a:t>Kemerdekaan</a:t>
            </a:r>
            <a:r>
              <a:rPr lang="en-US" sz="3200" dirty="0"/>
              <a:t> – </a:t>
            </a:r>
            <a:r>
              <a:rPr lang="ru-RU" sz="3200" dirty="0"/>
              <a:t>освобождение</a:t>
            </a:r>
          </a:p>
          <a:p>
            <a:r>
              <a:rPr lang="en-US" sz="3200" dirty="0" err="1"/>
              <a:t>Penulis</a:t>
            </a:r>
            <a:r>
              <a:rPr lang="en-US" sz="3200" dirty="0"/>
              <a:t> - </a:t>
            </a:r>
            <a:r>
              <a:rPr lang="ru-RU" sz="3200" dirty="0"/>
              <a:t>писатель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77985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Вернёмся к нашим орангутанам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Orang </a:t>
            </a:r>
            <a:r>
              <a:rPr lang="en-US" sz="3200" dirty="0" err="1"/>
              <a:t>hutan</a:t>
            </a:r>
            <a:endParaRPr lang="en-US" sz="3200" dirty="0"/>
          </a:p>
          <a:p>
            <a:r>
              <a:rPr lang="en-US" sz="3200" dirty="0" err="1"/>
              <a:t>Toko</a:t>
            </a:r>
            <a:r>
              <a:rPr lang="en-US" sz="3200" dirty="0"/>
              <a:t> </a:t>
            </a:r>
            <a:r>
              <a:rPr lang="en-US" sz="3200" dirty="0" err="1"/>
              <a:t>pakaian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 err="1"/>
              <a:t>Bukuku</a:t>
            </a:r>
            <a:endParaRPr lang="en-US" sz="3200" dirty="0"/>
          </a:p>
          <a:p>
            <a:r>
              <a:rPr lang="en-US" sz="3200" dirty="0" err="1"/>
              <a:t>Sarung</a:t>
            </a:r>
            <a:r>
              <a:rPr lang="en-US" sz="3200" dirty="0"/>
              <a:t> Sari</a:t>
            </a:r>
          </a:p>
          <a:p>
            <a:r>
              <a:rPr lang="en-US" sz="3200" dirty="0"/>
              <a:t>Bahasa </a:t>
            </a:r>
            <a:r>
              <a:rPr lang="en-US" sz="3200" dirty="0" err="1"/>
              <a:t>anak</a:t>
            </a:r>
            <a:r>
              <a:rPr lang="en-US" sz="3200" dirty="0"/>
              <a:t> </a:t>
            </a:r>
            <a:r>
              <a:rPr lang="en-US" sz="3200" dirty="0" err="1"/>
              <a:t>laki-laki</a:t>
            </a:r>
            <a:r>
              <a:rPr lang="en-US" sz="3200" dirty="0"/>
              <a:t> </a:t>
            </a:r>
            <a:r>
              <a:rPr lang="en-US" sz="3200" dirty="0" err="1"/>
              <a:t>teman</a:t>
            </a:r>
            <a:r>
              <a:rPr lang="en-US" sz="3200" dirty="0"/>
              <a:t> </a:t>
            </a:r>
            <a:r>
              <a:rPr lang="en-US" sz="3200" dirty="0" err="1"/>
              <a:t>perempuan</a:t>
            </a:r>
            <a:r>
              <a:rPr lang="en-US" sz="3200" dirty="0"/>
              <a:t> </a:t>
            </a:r>
            <a:r>
              <a:rPr lang="en-US" sz="3200" dirty="0" err="1"/>
              <a:t>ibuku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04238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Ещё про синтаксис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200" dirty="0"/>
              <a:t>Свободный порядок слов</a:t>
            </a:r>
          </a:p>
          <a:p>
            <a:r>
              <a:rPr lang="ru-RU" sz="3200" dirty="0"/>
              <a:t>Придаточные предложения не отличаются от главных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Saya </a:t>
            </a:r>
            <a:r>
              <a:rPr lang="en-US" sz="3200" dirty="0" err="1"/>
              <a:t>menulis</a:t>
            </a:r>
            <a:r>
              <a:rPr lang="en-US" sz="3200" dirty="0"/>
              <a:t> </a:t>
            </a:r>
            <a:r>
              <a:rPr lang="en-US" sz="3200" dirty="0" err="1"/>
              <a:t>kalimat</a:t>
            </a:r>
            <a:r>
              <a:rPr lang="en-US" sz="3200" dirty="0"/>
              <a:t> </a:t>
            </a:r>
            <a:r>
              <a:rPr lang="en-US" sz="3200" dirty="0" err="1"/>
              <a:t>itu</a:t>
            </a:r>
            <a:r>
              <a:rPr lang="en-US" sz="3200" dirty="0"/>
              <a:t> agar </a:t>
            </a:r>
            <a:r>
              <a:rPr lang="en-US" sz="3200" dirty="0" err="1"/>
              <a:t>memperlihatkan</a:t>
            </a:r>
            <a:r>
              <a:rPr lang="en-US" sz="3200" dirty="0"/>
              <a:t> </a:t>
            </a:r>
            <a:r>
              <a:rPr lang="en-US" sz="3200" dirty="0" err="1"/>
              <a:t>susunan</a:t>
            </a:r>
            <a:r>
              <a:rPr lang="en-US" sz="3200" dirty="0"/>
              <a:t> kata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868094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52732" y="1597396"/>
            <a:ext cx="10058400" cy="3874936"/>
          </a:xfrm>
        </p:spPr>
        <p:txBody>
          <a:bodyPr/>
          <a:lstStyle/>
          <a:p>
            <a:r>
              <a:rPr lang="en-US" sz="3200" dirty="0"/>
              <a:t>Nama </a:t>
            </a:r>
            <a:r>
              <a:rPr lang="en-US" sz="3200" dirty="0" err="1"/>
              <a:t>saya</a:t>
            </a:r>
            <a:r>
              <a:rPr lang="en-US" sz="3200" dirty="0"/>
              <a:t> John Stanton. Saya orang </a:t>
            </a:r>
            <a:r>
              <a:rPr lang="en-US" sz="3200" dirty="0" err="1"/>
              <a:t>Inggeris</a:t>
            </a:r>
            <a:r>
              <a:rPr lang="en-US" sz="3200" dirty="0"/>
              <a:t>. Saya </a:t>
            </a:r>
            <a:r>
              <a:rPr lang="en-US" sz="3200" dirty="0" err="1"/>
              <a:t>pegawai</a:t>
            </a:r>
            <a:r>
              <a:rPr lang="en-US" sz="3200" dirty="0"/>
              <a:t> bank. Saya </a:t>
            </a:r>
            <a:r>
              <a:rPr lang="en-US" sz="3200" dirty="0" err="1"/>
              <a:t>bekerja</a:t>
            </a:r>
            <a:r>
              <a:rPr lang="en-US" sz="3200" dirty="0"/>
              <a:t> di </a:t>
            </a:r>
            <a:r>
              <a:rPr lang="en-US" sz="3200" dirty="0" err="1"/>
              <a:t>kantor</a:t>
            </a:r>
            <a:r>
              <a:rPr lang="en-US" sz="3200" dirty="0"/>
              <a:t>. </a:t>
            </a:r>
          </a:p>
          <a:p>
            <a:r>
              <a:rPr lang="en-US" sz="3200" dirty="0"/>
              <a:t>Saya </a:t>
            </a:r>
            <a:r>
              <a:rPr lang="en-US" sz="3200" dirty="0" err="1"/>
              <a:t>ada</a:t>
            </a:r>
            <a:r>
              <a:rPr lang="en-US" sz="3200" dirty="0"/>
              <a:t> </a:t>
            </a:r>
            <a:r>
              <a:rPr lang="en-US" sz="3200" dirty="0" err="1"/>
              <a:t>mobil</a:t>
            </a:r>
            <a:r>
              <a:rPr lang="en-US" sz="3200" dirty="0"/>
              <a:t> </a:t>
            </a:r>
            <a:r>
              <a:rPr lang="en-US" sz="3200" dirty="0" err="1"/>
              <a:t>dan</a:t>
            </a:r>
            <a:r>
              <a:rPr lang="en-US" sz="3200" dirty="0"/>
              <a:t> </a:t>
            </a:r>
            <a:r>
              <a:rPr lang="en-US" sz="3200" dirty="0" err="1"/>
              <a:t>sepeda</a:t>
            </a:r>
            <a:r>
              <a:rPr lang="en-US" sz="3200" dirty="0"/>
              <a:t>. Saya </a:t>
            </a:r>
            <a:r>
              <a:rPr lang="en-US" sz="3200" dirty="0" err="1"/>
              <a:t>suka</a:t>
            </a:r>
            <a:r>
              <a:rPr lang="en-US" sz="3200" dirty="0"/>
              <a:t> </a:t>
            </a:r>
            <a:r>
              <a:rPr lang="en-US" sz="3200" dirty="0" err="1"/>
              <a:t>menonton</a:t>
            </a:r>
            <a:r>
              <a:rPr lang="en-US" sz="3200" dirty="0"/>
              <a:t> film di </a:t>
            </a:r>
            <a:r>
              <a:rPr lang="en-US" sz="3200" dirty="0" err="1"/>
              <a:t>bioskop</a:t>
            </a:r>
            <a:r>
              <a:rPr lang="en-US" sz="3200" dirty="0"/>
              <a:t>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39763444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066800" y="1716257"/>
            <a:ext cx="10058400" cy="5275385"/>
          </a:xfrm>
        </p:spPr>
        <p:txBody>
          <a:bodyPr>
            <a:normAutofit/>
          </a:bodyPr>
          <a:lstStyle/>
          <a:p>
            <a:r>
              <a:rPr lang="en-US" sz="4000" dirty="0"/>
              <a:t>Pak </a:t>
            </a:r>
            <a:r>
              <a:rPr lang="en-US" sz="4000" dirty="0" err="1"/>
              <a:t>Suryo</a:t>
            </a:r>
            <a:r>
              <a:rPr lang="en-US" sz="4000" dirty="0"/>
              <a:t> </a:t>
            </a:r>
            <a:r>
              <a:rPr lang="en-US" sz="4000" dirty="0" err="1"/>
              <a:t>temanku</a:t>
            </a:r>
            <a:r>
              <a:rPr lang="en-US" sz="4000" dirty="0"/>
              <a:t>. </a:t>
            </a:r>
            <a:r>
              <a:rPr lang="en-US" sz="4000" dirty="0" err="1"/>
              <a:t>Dia</a:t>
            </a:r>
            <a:r>
              <a:rPr lang="en-US" sz="4000" dirty="0"/>
              <a:t> </a:t>
            </a:r>
            <a:r>
              <a:rPr lang="en-US" sz="4000" dirty="0" err="1"/>
              <a:t>ada</a:t>
            </a:r>
            <a:r>
              <a:rPr lang="en-US" sz="4000" dirty="0"/>
              <a:t> </a:t>
            </a:r>
            <a:r>
              <a:rPr lang="en-US" sz="4000" dirty="0" err="1"/>
              <a:t>empat</a:t>
            </a:r>
            <a:r>
              <a:rPr lang="en-US" sz="4000" dirty="0"/>
              <a:t> orang </a:t>
            </a:r>
            <a:r>
              <a:rPr lang="en-US" sz="4000" dirty="0" err="1"/>
              <a:t>isteri</a:t>
            </a:r>
            <a:r>
              <a:rPr lang="en-US" sz="4000" dirty="0"/>
              <a:t>. </a:t>
            </a:r>
            <a:r>
              <a:rPr lang="en-US" sz="4000" dirty="0" err="1"/>
              <a:t>Dia</a:t>
            </a:r>
            <a:r>
              <a:rPr lang="en-US" sz="4000" dirty="0"/>
              <a:t> </a:t>
            </a:r>
            <a:r>
              <a:rPr lang="en-US" sz="4000" dirty="0" err="1"/>
              <a:t>pegawai</a:t>
            </a:r>
            <a:r>
              <a:rPr lang="en-US" sz="4000" dirty="0"/>
              <a:t> </a:t>
            </a:r>
            <a:r>
              <a:rPr lang="en-US" sz="4000" dirty="0" err="1"/>
              <a:t>bagaian</a:t>
            </a:r>
            <a:r>
              <a:rPr lang="en-US" sz="4000" dirty="0"/>
              <a:t> </a:t>
            </a:r>
            <a:r>
              <a:rPr lang="en-US" sz="4000" dirty="0" err="1"/>
              <a:t>Tecnic</a:t>
            </a:r>
            <a:r>
              <a:rPr lang="en-US" sz="4000" dirty="0"/>
              <a:t>. </a:t>
            </a:r>
            <a:r>
              <a:rPr lang="en-US" sz="4000" dirty="0" err="1"/>
              <a:t>Dia</a:t>
            </a:r>
            <a:r>
              <a:rPr lang="en-US" sz="4000" dirty="0"/>
              <a:t> </a:t>
            </a:r>
            <a:r>
              <a:rPr lang="en-US" sz="4000" dirty="0" err="1"/>
              <a:t>dan</a:t>
            </a:r>
            <a:r>
              <a:rPr lang="en-US" sz="4000" dirty="0"/>
              <a:t> </a:t>
            </a:r>
            <a:r>
              <a:rPr lang="en-US" sz="4000" dirty="0" err="1"/>
              <a:t>isterinya</a:t>
            </a:r>
            <a:r>
              <a:rPr lang="en-US" sz="4000" dirty="0"/>
              <a:t> </a:t>
            </a:r>
            <a:r>
              <a:rPr lang="en-US" sz="4000" dirty="0" err="1"/>
              <a:t>dan</a:t>
            </a:r>
            <a:r>
              <a:rPr lang="en-US" sz="4000" dirty="0"/>
              <a:t> </a:t>
            </a:r>
            <a:r>
              <a:rPr lang="en-US" sz="4000" dirty="0" err="1"/>
              <a:t>anak-anaknya</a:t>
            </a:r>
            <a:r>
              <a:rPr lang="en-US" sz="4000" dirty="0"/>
              <a:t> </a:t>
            </a:r>
            <a:r>
              <a:rPr lang="en-US" sz="4000" dirty="0" err="1"/>
              <a:t>tinggal</a:t>
            </a:r>
            <a:r>
              <a:rPr lang="en-US" sz="4000" dirty="0"/>
              <a:t> di </a:t>
            </a:r>
            <a:r>
              <a:rPr lang="en-US" sz="4000" dirty="0" err="1"/>
              <a:t>susun</a:t>
            </a:r>
            <a:r>
              <a:rPr lang="en-US" sz="4000" dirty="0"/>
              <a:t>, </a:t>
            </a:r>
            <a:r>
              <a:rPr lang="en-US" sz="4000" dirty="0" err="1"/>
              <a:t>karena</a:t>
            </a:r>
            <a:r>
              <a:rPr lang="en-US" sz="4000" dirty="0"/>
              <a:t> </a:t>
            </a:r>
            <a:r>
              <a:rPr lang="en-US" sz="4000" dirty="0" err="1"/>
              <a:t>rumahnya</a:t>
            </a:r>
            <a:r>
              <a:rPr lang="en-US" sz="4000" dirty="0"/>
              <a:t> </a:t>
            </a:r>
            <a:r>
              <a:rPr lang="en-US" sz="4000" dirty="0" err="1"/>
              <a:t>sudah</a:t>
            </a:r>
            <a:r>
              <a:rPr lang="en-US" sz="4000" dirty="0"/>
              <a:t> </a:t>
            </a:r>
            <a:r>
              <a:rPr lang="en-US" sz="4000" dirty="0" err="1"/>
              <a:t>dimakan</a:t>
            </a:r>
            <a:r>
              <a:rPr lang="en-US" sz="4000" dirty="0"/>
              <a:t> </a:t>
            </a:r>
            <a:r>
              <a:rPr lang="en-US" sz="4000" dirty="0" err="1"/>
              <a:t>oleh</a:t>
            </a:r>
            <a:r>
              <a:rPr lang="en-US" sz="4000" dirty="0"/>
              <a:t> </a:t>
            </a:r>
            <a:r>
              <a:rPr lang="en-US" sz="4000" dirty="0" err="1"/>
              <a:t>semut</a:t>
            </a:r>
            <a:r>
              <a:rPr lang="en-US" sz="4000" dirty="0"/>
              <a:t>.</a:t>
            </a:r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749401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ГЕНЕАЛОГИЯ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800" dirty="0"/>
              <a:t>Индонезийский язык </a:t>
            </a:r>
            <a:r>
              <a:rPr lang="en-US" sz="2800" dirty="0"/>
              <a:t>&lt; </a:t>
            </a:r>
            <a:r>
              <a:rPr lang="ru-RU" sz="2800" dirty="0"/>
              <a:t>Малайская группа </a:t>
            </a:r>
            <a:r>
              <a:rPr lang="en-US" sz="2800" dirty="0"/>
              <a:t>&lt; </a:t>
            </a:r>
            <a:r>
              <a:rPr lang="ru-RU" sz="2800" dirty="0"/>
              <a:t>Малайско-</a:t>
            </a:r>
            <a:r>
              <a:rPr lang="ru-RU" sz="2800" dirty="0" err="1"/>
              <a:t>Чамская</a:t>
            </a:r>
            <a:r>
              <a:rPr lang="ru-RU" sz="2800" dirty="0"/>
              <a:t> ветвь </a:t>
            </a:r>
            <a:r>
              <a:rPr lang="en-US" sz="2800" dirty="0"/>
              <a:t>&lt;</a:t>
            </a:r>
            <a:r>
              <a:rPr lang="ru-RU" sz="2800" dirty="0"/>
              <a:t> Малайско-полинезийская </a:t>
            </a:r>
            <a:r>
              <a:rPr lang="ru-RU" sz="2800" dirty="0" err="1"/>
              <a:t>надведвь</a:t>
            </a:r>
            <a:r>
              <a:rPr lang="ru-RU" sz="2800" dirty="0"/>
              <a:t> </a:t>
            </a:r>
            <a:r>
              <a:rPr lang="en-US" sz="2800" dirty="0"/>
              <a:t>&lt;</a:t>
            </a:r>
            <a:r>
              <a:rPr lang="ru-RU" sz="2800" dirty="0"/>
              <a:t> Австронезийская семья</a:t>
            </a:r>
          </a:p>
        </p:txBody>
      </p:sp>
    </p:spTree>
    <p:extLst>
      <p:ext uri="{BB962C8B-B14F-4D97-AF65-F5344CB8AC3E}">
        <p14:creationId xmlns:p14="http://schemas.microsoft.com/office/powerpoint/2010/main" val="3921420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Слова, слова, слова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Air </a:t>
            </a:r>
            <a:r>
              <a:rPr lang="en-US" sz="3600" dirty="0" err="1"/>
              <a:t>mancur</a:t>
            </a:r>
            <a:r>
              <a:rPr lang="en-US" sz="3600" dirty="0"/>
              <a:t> </a:t>
            </a:r>
            <a:r>
              <a:rPr lang="en-US" sz="3600" dirty="0" err="1"/>
              <a:t>ada</a:t>
            </a:r>
            <a:r>
              <a:rPr lang="en-US" sz="3600" dirty="0"/>
              <a:t> di </a:t>
            </a:r>
            <a:r>
              <a:rPr lang="en-US" sz="3600" dirty="0" err="1"/>
              <a:t>lapangan</a:t>
            </a:r>
            <a:r>
              <a:rPr lang="en-US" sz="3600" dirty="0"/>
              <a:t> Merdeka.</a:t>
            </a:r>
          </a:p>
          <a:p>
            <a:r>
              <a:rPr lang="en-US" sz="3600" dirty="0"/>
              <a:t>Saya </a:t>
            </a:r>
            <a:r>
              <a:rPr lang="en-US" sz="3600" dirty="0" err="1"/>
              <a:t>ada</a:t>
            </a:r>
            <a:r>
              <a:rPr lang="en-US" sz="3600" dirty="0"/>
              <a:t> </a:t>
            </a:r>
            <a:r>
              <a:rPr lang="en-US" sz="3600" dirty="0" err="1"/>
              <a:t>kuda</a:t>
            </a:r>
            <a:r>
              <a:rPr lang="en-US" sz="3600" dirty="0"/>
              <a:t>.</a:t>
            </a:r>
          </a:p>
          <a:p>
            <a:endParaRPr lang="en-US" sz="3600" dirty="0"/>
          </a:p>
          <a:p>
            <a:r>
              <a:rPr lang="en-US" sz="3600" dirty="0" err="1"/>
              <a:t>Bagaian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6525673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Пантуны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err="1"/>
              <a:t>Kalau</a:t>
            </a:r>
            <a:r>
              <a:rPr lang="en-US" sz="3200" dirty="0"/>
              <a:t> Tuan </a:t>
            </a:r>
            <a:r>
              <a:rPr lang="en-US" sz="3200" dirty="0" err="1"/>
              <a:t>pergi</a:t>
            </a:r>
            <a:r>
              <a:rPr lang="en-US" sz="3200" dirty="0"/>
              <a:t> </a:t>
            </a:r>
            <a:r>
              <a:rPr lang="en-US" sz="3200" dirty="0" err="1"/>
              <a:t>ke</a:t>
            </a:r>
            <a:r>
              <a:rPr lang="en-US" sz="3200" dirty="0"/>
              <a:t> </a:t>
            </a:r>
            <a:r>
              <a:rPr lang="en-US" sz="3200" dirty="0" err="1"/>
              <a:t>laut</a:t>
            </a:r>
            <a:r>
              <a:rPr lang="en-US" sz="3200" dirty="0"/>
              <a:t>,</a:t>
            </a:r>
          </a:p>
          <a:p>
            <a:pPr marL="0" indent="0">
              <a:buNone/>
            </a:pPr>
            <a:r>
              <a:rPr lang="en-US" sz="3200" dirty="0" err="1"/>
              <a:t>Carikan</a:t>
            </a:r>
            <a:r>
              <a:rPr lang="en-US" sz="3200" dirty="0"/>
              <a:t> </a:t>
            </a:r>
            <a:r>
              <a:rPr lang="en-US" sz="3200" dirty="0" err="1"/>
              <a:t>saya</a:t>
            </a:r>
            <a:r>
              <a:rPr lang="en-US" sz="3200" dirty="0"/>
              <a:t> </a:t>
            </a:r>
            <a:r>
              <a:rPr lang="en-US" sz="3200" dirty="0" err="1"/>
              <a:t>ketam</a:t>
            </a:r>
            <a:r>
              <a:rPr lang="en-US" sz="3200" dirty="0"/>
              <a:t> </a:t>
            </a:r>
            <a:r>
              <a:rPr lang="en-US" sz="3200" dirty="0" err="1"/>
              <a:t>betina</a:t>
            </a:r>
            <a:r>
              <a:rPr lang="en-US" sz="3200" dirty="0"/>
              <a:t>.</a:t>
            </a:r>
          </a:p>
          <a:p>
            <a:pPr marL="0" indent="0">
              <a:buNone/>
            </a:pPr>
            <a:r>
              <a:rPr lang="en-US" sz="3200" dirty="0" err="1"/>
              <a:t>Kalau</a:t>
            </a:r>
            <a:r>
              <a:rPr lang="en-US" sz="3200" dirty="0"/>
              <a:t> Tuan </a:t>
            </a:r>
            <a:r>
              <a:rPr lang="en-US" sz="3200" dirty="0" err="1"/>
              <a:t>menjadi</a:t>
            </a:r>
            <a:r>
              <a:rPr lang="en-US" sz="3200" dirty="0"/>
              <a:t> </a:t>
            </a:r>
            <a:r>
              <a:rPr lang="en-US" sz="3200" dirty="0" err="1"/>
              <a:t>rambut</a:t>
            </a:r>
            <a:r>
              <a:rPr lang="en-US" sz="3200" dirty="0"/>
              <a:t>,</a:t>
            </a:r>
          </a:p>
          <a:p>
            <a:pPr marL="0" indent="0">
              <a:buNone/>
            </a:pPr>
            <a:r>
              <a:rPr lang="en-US" sz="3200" dirty="0"/>
              <a:t>Saya </a:t>
            </a:r>
            <a:r>
              <a:rPr lang="en-US" sz="3200" dirty="0" err="1"/>
              <a:t>menjadi</a:t>
            </a:r>
            <a:r>
              <a:rPr lang="en-US" sz="3200" dirty="0"/>
              <a:t> </a:t>
            </a:r>
            <a:r>
              <a:rPr lang="en-US" sz="3200" dirty="0" err="1"/>
              <a:t>bunga</a:t>
            </a:r>
            <a:r>
              <a:rPr lang="en-US" sz="3200" dirty="0"/>
              <a:t> </a:t>
            </a:r>
            <a:r>
              <a:rPr lang="en-US" sz="3200" dirty="0" err="1"/>
              <a:t>cina</a:t>
            </a:r>
            <a:r>
              <a:rPr lang="en-US" sz="3200" dirty="0"/>
              <a:t>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9906058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Пантуны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Dari mana </a:t>
            </a:r>
            <a:r>
              <a:rPr lang="en-US" sz="3200" dirty="0" err="1"/>
              <a:t>punai</a:t>
            </a:r>
            <a:r>
              <a:rPr lang="en-US" sz="3200" dirty="0"/>
              <a:t> </a:t>
            </a:r>
            <a:r>
              <a:rPr lang="en-US" sz="3200" dirty="0" err="1"/>
              <a:t>melayang</a:t>
            </a:r>
            <a:r>
              <a:rPr lang="en-US" sz="3200" dirty="0"/>
              <a:t>?</a:t>
            </a:r>
          </a:p>
          <a:p>
            <a:pPr marL="0" indent="0">
              <a:buNone/>
            </a:pPr>
            <a:r>
              <a:rPr lang="en-US" sz="3200" dirty="0"/>
              <a:t>Dari </a:t>
            </a:r>
            <a:r>
              <a:rPr lang="en-US" sz="3200" dirty="0" err="1"/>
              <a:t>rawa</a:t>
            </a:r>
            <a:r>
              <a:rPr lang="en-US" sz="3200" dirty="0"/>
              <a:t> </a:t>
            </a:r>
            <a:r>
              <a:rPr lang="en-US" sz="3200" dirty="0" err="1"/>
              <a:t>turun</a:t>
            </a:r>
            <a:r>
              <a:rPr lang="en-US" sz="3200" dirty="0"/>
              <a:t> </a:t>
            </a:r>
            <a:r>
              <a:rPr lang="en-US" sz="3200" dirty="0" err="1"/>
              <a:t>ke</a:t>
            </a:r>
            <a:r>
              <a:rPr lang="en-US" sz="3200" dirty="0"/>
              <a:t> </a:t>
            </a:r>
            <a:r>
              <a:rPr lang="en-US" sz="3200" dirty="0" err="1"/>
              <a:t>padi</a:t>
            </a:r>
            <a:r>
              <a:rPr lang="en-US" sz="3200" dirty="0"/>
              <a:t>.</a:t>
            </a:r>
          </a:p>
          <a:p>
            <a:pPr marL="0" indent="0">
              <a:buNone/>
            </a:pPr>
            <a:r>
              <a:rPr lang="en-US" sz="3200" dirty="0"/>
              <a:t>Dari mana </a:t>
            </a:r>
            <a:r>
              <a:rPr lang="en-US" sz="3200" dirty="0" err="1"/>
              <a:t>kasih-sayang</a:t>
            </a:r>
            <a:r>
              <a:rPr lang="en-US" sz="3200" dirty="0"/>
              <a:t>?</a:t>
            </a:r>
          </a:p>
          <a:p>
            <a:pPr marL="0" indent="0">
              <a:buNone/>
            </a:pPr>
            <a:r>
              <a:rPr lang="en-US" sz="3200" dirty="0"/>
              <a:t>Dari </a:t>
            </a:r>
            <a:r>
              <a:rPr lang="en-US" sz="3200" dirty="0" err="1"/>
              <a:t>mata</a:t>
            </a:r>
            <a:r>
              <a:rPr lang="en-US" sz="3200" dirty="0"/>
              <a:t> </a:t>
            </a:r>
            <a:r>
              <a:rPr lang="en-US" sz="3200" dirty="0" err="1"/>
              <a:t>turun</a:t>
            </a:r>
            <a:r>
              <a:rPr lang="en-US" sz="3200" dirty="0"/>
              <a:t> </a:t>
            </a:r>
            <a:r>
              <a:rPr lang="en-US" sz="3200" dirty="0" err="1"/>
              <a:t>ke</a:t>
            </a:r>
            <a:r>
              <a:rPr lang="en-US" sz="3200" dirty="0"/>
              <a:t> </a:t>
            </a:r>
            <a:r>
              <a:rPr lang="en-US" sz="3200" dirty="0" err="1"/>
              <a:t>hati</a:t>
            </a:r>
            <a:r>
              <a:rPr lang="en-US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01045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 </a:t>
            </a:r>
            <a:r>
              <a:rPr lang="ru-RU" dirty="0" err="1"/>
              <a:t>пантуны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err="1"/>
              <a:t>Laut</a:t>
            </a:r>
            <a:r>
              <a:rPr lang="en-US" sz="3200" dirty="0"/>
              <a:t> </a:t>
            </a:r>
            <a:r>
              <a:rPr lang="en-US" sz="3200" dirty="0" err="1"/>
              <a:t>Sailan</a:t>
            </a:r>
            <a:r>
              <a:rPr lang="en-US" sz="3200" dirty="0"/>
              <a:t> </a:t>
            </a:r>
            <a:r>
              <a:rPr lang="en-US" sz="3200" dirty="0" err="1"/>
              <a:t>terlalu</a:t>
            </a:r>
            <a:r>
              <a:rPr lang="en-US" sz="3200" dirty="0"/>
              <a:t> </a:t>
            </a:r>
            <a:r>
              <a:rPr lang="en-US" sz="3200" dirty="0" err="1"/>
              <a:t>dalam</a:t>
            </a:r>
            <a:r>
              <a:rPr lang="en-US" sz="3200" dirty="0"/>
              <a:t>,</a:t>
            </a:r>
          </a:p>
          <a:p>
            <a:pPr marL="0" indent="0">
              <a:buNone/>
            </a:pPr>
            <a:r>
              <a:rPr lang="en-US" sz="3200" dirty="0" err="1"/>
              <a:t>Disanalah</a:t>
            </a:r>
            <a:r>
              <a:rPr lang="en-US" sz="3200" dirty="0"/>
              <a:t> </a:t>
            </a:r>
            <a:r>
              <a:rPr lang="en-US" sz="3200" dirty="0" err="1"/>
              <a:t>perahu</a:t>
            </a:r>
            <a:r>
              <a:rPr lang="en-US" sz="3200" dirty="0"/>
              <a:t> </a:t>
            </a:r>
            <a:r>
              <a:rPr lang="en-US" sz="3200" dirty="0" err="1"/>
              <a:t>rusak</a:t>
            </a:r>
            <a:r>
              <a:rPr lang="en-US" sz="3200" dirty="0"/>
              <a:t> </a:t>
            </a:r>
            <a:r>
              <a:rPr lang="en-US" sz="3200" dirty="0" err="1"/>
              <a:t>dan</a:t>
            </a:r>
            <a:r>
              <a:rPr lang="en-US" sz="3200" dirty="0"/>
              <a:t> </a:t>
            </a:r>
            <a:r>
              <a:rPr lang="en-US" sz="3200" dirty="0" err="1"/>
              <a:t>karam</a:t>
            </a:r>
            <a:r>
              <a:rPr lang="en-US" sz="3200" dirty="0"/>
              <a:t>.</a:t>
            </a:r>
          </a:p>
          <a:p>
            <a:pPr marL="0" indent="0">
              <a:buNone/>
            </a:pPr>
            <a:r>
              <a:rPr lang="en-US" sz="3200" dirty="0" err="1"/>
              <a:t>Sungguhpun</a:t>
            </a:r>
            <a:r>
              <a:rPr lang="en-US" sz="3200" dirty="0"/>
              <a:t> </a:t>
            </a:r>
            <a:r>
              <a:rPr lang="en-US" sz="3200" dirty="0" err="1"/>
              <a:t>banyak</a:t>
            </a:r>
            <a:r>
              <a:rPr lang="en-US" sz="3200" dirty="0"/>
              <a:t> </a:t>
            </a:r>
            <a:r>
              <a:rPr lang="en-US" sz="3200" dirty="0" err="1"/>
              <a:t>disana</a:t>
            </a:r>
            <a:r>
              <a:rPr lang="en-US" sz="3200" dirty="0"/>
              <a:t> </a:t>
            </a:r>
            <a:r>
              <a:rPr lang="en-US" sz="3200" dirty="0" err="1"/>
              <a:t>penyelam</a:t>
            </a:r>
            <a:r>
              <a:rPr lang="en-US" sz="3200" dirty="0"/>
              <a:t>,</a:t>
            </a:r>
          </a:p>
          <a:p>
            <a:pPr marL="0" indent="0">
              <a:buNone/>
            </a:pPr>
            <a:r>
              <a:rPr lang="en-US" sz="3200" dirty="0" err="1"/>
              <a:t>Larang</a:t>
            </a:r>
            <a:r>
              <a:rPr lang="en-US" sz="3200" dirty="0"/>
              <a:t> </a:t>
            </a:r>
            <a:r>
              <a:rPr lang="en-US" sz="3200" dirty="0" err="1"/>
              <a:t>mendapat</a:t>
            </a:r>
            <a:r>
              <a:rPr lang="en-US" sz="3200" dirty="0"/>
              <a:t> </a:t>
            </a:r>
            <a:r>
              <a:rPr lang="en-US" sz="3200" dirty="0" err="1"/>
              <a:t>permata</a:t>
            </a:r>
            <a:r>
              <a:rPr lang="en-US" sz="3200" dirty="0"/>
              <a:t> </a:t>
            </a:r>
            <a:r>
              <a:rPr lang="en-US" sz="3200" dirty="0" err="1"/>
              <a:t>nilam</a:t>
            </a:r>
            <a:r>
              <a:rPr lang="en-US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5350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563623" y="2306344"/>
            <a:ext cx="9070848" cy="2587752"/>
          </a:xfrm>
        </p:spPr>
        <p:txBody>
          <a:bodyPr/>
          <a:lstStyle/>
          <a:p>
            <a:r>
              <a:rPr lang="en-US" dirty="0" err="1"/>
              <a:t>Terima</a:t>
            </a:r>
            <a:r>
              <a:rPr lang="en-US" dirty="0"/>
              <a:t> </a:t>
            </a:r>
            <a:r>
              <a:rPr lang="en-US" dirty="0" err="1"/>
              <a:t>kasih</a:t>
            </a:r>
            <a:r>
              <a:rPr lang="en-US" dirty="0"/>
              <a:t>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6868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16385" t="27042" r="2609" b="25731"/>
          <a:stretch/>
        </p:blipFill>
        <p:spPr>
          <a:xfrm>
            <a:off x="886865" y="2266122"/>
            <a:ext cx="10714183" cy="3511826"/>
          </a:xfrm>
          <a:prstGeom prst="rect">
            <a:avLst/>
          </a:prstGeom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Ethonologue</a:t>
            </a:r>
            <a:r>
              <a:rPr lang="en-US" dirty="0"/>
              <a:t>, 2015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7050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/>
              <a:t>Малайзийский </a:t>
            </a:r>
            <a:r>
              <a:rPr lang="en-US" dirty="0"/>
              <a:t>vs </a:t>
            </a:r>
            <a:r>
              <a:rPr lang="ru-RU" dirty="0"/>
              <a:t>Индонезийский:</a:t>
            </a:r>
            <a:br>
              <a:rPr lang="ru-RU" dirty="0"/>
            </a:br>
            <a:r>
              <a:rPr lang="ru-RU" dirty="0"/>
              <a:t>немного истории</a:t>
            </a:r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basikal</a:t>
            </a:r>
            <a:r>
              <a:rPr lang="en-US" sz="3200" dirty="0"/>
              <a:t> – </a:t>
            </a:r>
            <a:r>
              <a:rPr lang="en-US" sz="3200" dirty="0" err="1"/>
              <a:t>sepeda</a:t>
            </a:r>
            <a:endParaRPr lang="en-US" sz="3200" dirty="0"/>
          </a:p>
          <a:p>
            <a:r>
              <a:rPr lang="en-US" sz="3200" dirty="0" err="1"/>
              <a:t>garaj</a:t>
            </a:r>
            <a:r>
              <a:rPr lang="en-US" sz="3200" dirty="0"/>
              <a:t> - </a:t>
            </a:r>
            <a:r>
              <a:rPr lang="en-US" sz="3200" dirty="0" err="1"/>
              <a:t>garasi</a:t>
            </a:r>
            <a:r>
              <a:rPr lang="en-US" sz="3200" dirty="0"/>
              <a:t> </a:t>
            </a:r>
          </a:p>
          <a:p>
            <a:r>
              <a:rPr lang="en-US" sz="3200" dirty="0" err="1"/>
              <a:t>kakitangan</a:t>
            </a:r>
            <a:endParaRPr lang="ru-RU" sz="32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9405" y="140677"/>
            <a:ext cx="5633190" cy="6495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69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Фонетика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23769" t="30908" r="25326" b="56516"/>
          <a:stretch/>
        </p:blipFill>
        <p:spPr>
          <a:xfrm>
            <a:off x="2897944" y="2120348"/>
            <a:ext cx="6206299" cy="86200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4"/>
          <a:srcRect l="23769" t="35548" r="25326" b="54968"/>
          <a:stretch/>
        </p:blipFill>
        <p:spPr>
          <a:xfrm>
            <a:off x="2897944" y="3088506"/>
            <a:ext cx="6206299" cy="65010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97944" y="3949148"/>
            <a:ext cx="62062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maaf</a:t>
            </a:r>
            <a:r>
              <a:rPr lang="en-US" sz="2800" b="1" dirty="0"/>
              <a:t>; </a:t>
            </a:r>
            <a:r>
              <a:rPr lang="en-US" sz="2800" b="1" dirty="0" err="1"/>
              <a:t>tidak</a:t>
            </a:r>
            <a:endParaRPr lang="ru-RU" sz="2800" b="1" dirty="0"/>
          </a:p>
          <a:p>
            <a:pPr algn="ctr"/>
            <a:r>
              <a:rPr lang="en-US" sz="2800" b="1" dirty="0" err="1"/>
              <a:t>lapangan</a:t>
            </a:r>
            <a:endParaRPr lang="en-US" sz="2800" b="1" dirty="0"/>
          </a:p>
          <a:p>
            <a:pPr algn="ctr"/>
            <a:r>
              <a:rPr lang="en-US" sz="2800" b="1" dirty="0" err="1"/>
              <a:t>cinta</a:t>
            </a:r>
            <a:endParaRPr lang="en-US" sz="2800" b="1" dirty="0"/>
          </a:p>
          <a:p>
            <a:pPr algn="ctr"/>
            <a:r>
              <a:rPr lang="en-US" sz="2800" b="1" dirty="0" err="1"/>
              <a:t>merah</a:t>
            </a:r>
            <a:endParaRPr lang="en-US" sz="2800" b="1" dirty="0"/>
          </a:p>
          <a:p>
            <a:pPr algn="ctr"/>
            <a:r>
              <a:rPr lang="en-US" sz="2800" b="1" dirty="0" err="1"/>
              <a:t>mereka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252531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Существительные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/>
              <a:t>Падеж?</a:t>
            </a:r>
            <a:r>
              <a:rPr lang="en-US" sz="3600" dirty="0"/>
              <a:t> </a:t>
            </a:r>
            <a:endParaRPr lang="ru-RU" sz="3600" dirty="0"/>
          </a:p>
          <a:p>
            <a:pPr marL="0" indent="0">
              <a:buNone/>
            </a:pPr>
            <a:r>
              <a:rPr lang="ru-RU" sz="3600" dirty="0"/>
              <a:t>Нет</a:t>
            </a:r>
          </a:p>
          <a:p>
            <a:r>
              <a:rPr lang="ru-RU" sz="3600" dirty="0"/>
              <a:t>Число? </a:t>
            </a:r>
          </a:p>
          <a:p>
            <a:pPr marL="0" indent="0">
              <a:buNone/>
            </a:pPr>
            <a:r>
              <a:rPr lang="ru-RU" sz="3600" dirty="0"/>
              <a:t>Сложно…</a:t>
            </a:r>
          </a:p>
        </p:txBody>
      </p:sp>
    </p:spTree>
    <p:extLst>
      <p:ext uri="{BB962C8B-B14F-4D97-AF65-F5344CB8AC3E}">
        <p14:creationId xmlns:p14="http://schemas.microsoft.com/office/powerpoint/2010/main" val="3795100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Редупликация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Orang -&gt; orang-orang</a:t>
            </a:r>
          </a:p>
          <a:p>
            <a:r>
              <a:rPr lang="en-US" sz="3200" dirty="0"/>
              <a:t>Mata -&gt; </a:t>
            </a:r>
            <a:r>
              <a:rPr lang="en-US" sz="3200" dirty="0" err="1"/>
              <a:t>mata-mata</a:t>
            </a:r>
            <a:endParaRPr lang="en-US" sz="3200" dirty="0"/>
          </a:p>
          <a:p>
            <a:r>
              <a:rPr lang="en-US" sz="3200" dirty="0"/>
              <a:t>Kaki -&gt; kaki-kaki </a:t>
            </a:r>
            <a:endParaRPr lang="ru-RU" sz="3200" dirty="0"/>
          </a:p>
          <a:p>
            <a:endParaRPr lang="ru-RU" sz="3200" dirty="0"/>
          </a:p>
          <a:p>
            <a:r>
              <a:rPr lang="en-US" sz="3200" dirty="0" err="1"/>
              <a:t>Berlari-lari</a:t>
            </a:r>
            <a:endParaRPr lang="en-US" sz="3200" dirty="0"/>
          </a:p>
          <a:p>
            <a:r>
              <a:rPr lang="en-US" sz="3200" dirty="0" err="1"/>
              <a:t>Kuda-kuda</a:t>
            </a:r>
            <a:endParaRPr lang="en-US" sz="32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8862" y="1654492"/>
            <a:ext cx="75342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939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1547812"/>
            <a:ext cx="5715000" cy="376237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9525" y="0"/>
            <a:ext cx="10072950" cy="68580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0" y="0"/>
            <a:ext cx="4572000" cy="6858000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933026"/>
            <a:ext cx="12192000" cy="499194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33500" y="1438275"/>
            <a:ext cx="9525000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902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Счётные слова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err="1"/>
              <a:t>Seorang</a:t>
            </a:r>
            <a:r>
              <a:rPr lang="en-US" sz="3200" dirty="0"/>
              <a:t> </a:t>
            </a:r>
            <a:r>
              <a:rPr lang="en-US" sz="3200" dirty="0" err="1"/>
              <a:t>pegawai</a:t>
            </a:r>
            <a:r>
              <a:rPr lang="ru-RU" sz="3200" dirty="0"/>
              <a:t> – один рабочий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Lima </a:t>
            </a:r>
            <a:r>
              <a:rPr lang="en-US" sz="3200" dirty="0" err="1"/>
              <a:t>ekor</a:t>
            </a:r>
            <a:r>
              <a:rPr lang="en-US" sz="3200" dirty="0"/>
              <a:t> </a:t>
            </a:r>
            <a:r>
              <a:rPr lang="en-US" sz="3200" dirty="0" err="1"/>
              <a:t>anjing</a:t>
            </a:r>
            <a:r>
              <a:rPr lang="ru-RU" sz="3200" dirty="0"/>
              <a:t> – пять собак</a:t>
            </a:r>
            <a:endParaRPr lang="en-US" sz="3200" dirty="0"/>
          </a:p>
          <a:p>
            <a:pPr marL="0" indent="0">
              <a:buNone/>
            </a:pPr>
            <a:r>
              <a:rPr lang="en-US" sz="3200" dirty="0" err="1"/>
              <a:t>Sebelas</a:t>
            </a:r>
            <a:r>
              <a:rPr lang="en-US" sz="3200" dirty="0"/>
              <a:t> </a:t>
            </a:r>
            <a:r>
              <a:rPr lang="en-US" sz="3200" dirty="0" err="1"/>
              <a:t>buah</a:t>
            </a:r>
            <a:r>
              <a:rPr lang="en-US" sz="3200" dirty="0"/>
              <a:t> </a:t>
            </a:r>
            <a:r>
              <a:rPr lang="en-US" sz="3200" dirty="0" err="1"/>
              <a:t>buku</a:t>
            </a:r>
            <a:r>
              <a:rPr lang="ru-RU" sz="3200" dirty="0"/>
              <a:t> – одиннадцать (чего?)</a:t>
            </a:r>
            <a:endParaRPr lang="en-US" sz="3200" dirty="0"/>
          </a:p>
          <a:p>
            <a:pPr marL="0" indent="0">
              <a:buNone/>
            </a:pPr>
            <a:r>
              <a:rPr lang="en-US" sz="3200" dirty="0" err="1"/>
              <a:t>Seratus</a:t>
            </a:r>
            <a:r>
              <a:rPr lang="en-US" sz="3200" dirty="0"/>
              <a:t> </a:t>
            </a:r>
            <a:r>
              <a:rPr lang="en-US" sz="3200" dirty="0" err="1"/>
              <a:t>satu</a:t>
            </a:r>
            <a:r>
              <a:rPr lang="en-US" sz="3200" dirty="0"/>
              <a:t> </a:t>
            </a:r>
            <a:r>
              <a:rPr lang="en-US" sz="3200" dirty="0" err="1"/>
              <a:t>tangkai</a:t>
            </a:r>
            <a:r>
              <a:rPr lang="en-US" sz="3200" dirty="0"/>
              <a:t> </a:t>
            </a:r>
            <a:r>
              <a:rPr lang="en-US" sz="3200" dirty="0" err="1"/>
              <a:t>bunga</a:t>
            </a:r>
            <a:r>
              <a:rPr lang="ru-RU" sz="3200" dirty="0"/>
              <a:t> – сто один цветок</a:t>
            </a:r>
            <a:endParaRPr lang="en-US" sz="3200" dirty="0"/>
          </a:p>
          <a:p>
            <a:pPr marL="0" indent="0">
              <a:buNone/>
            </a:pPr>
            <a:r>
              <a:rPr lang="en-US" sz="3200" dirty="0" err="1"/>
              <a:t>Selaut</a:t>
            </a:r>
            <a:r>
              <a:rPr lang="en-US" sz="3200" dirty="0"/>
              <a:t> dan </a:t>
            </a:r>
            <a:r>
              <a:rPr lang="en-US" sz="3200" dirty="0" err="1"/>
              <a:t>tiga</a:t>
            </a:r>
            <a:r>
              <a:rPr lang="en-US" sz="3200" dirty="0"/>
              <a:t> </a:t>
            </a:r>
            <a:r>
              <a:rPr lang="en-US" sz="3200" dirty="0" err="1"/>
              <a:t>batang</a:t>
            </a:r>
            <a:r>
              <a:rPr lang="en-US" sz="3200" dirty="0"/>
              <a:t> </a:t>
            </a:r>
            <a:r>
              <a:rPr lang="en-US" sz="3200" dirty="0" err="1"/>
              <a:t>sungai</a:t>
            </a:r>
            <a:r>
              <a:rPr lang="ru-RU" sz="3200" dirty="0"/>
              <a:t> – океан и три реки</a:t>
            </a:r>
          </a:p>
        </p:txBody>
      </p:sp>
    </p:spTree>
    <p:extLst>
      <p:ext uri="{BB962C8B-B14F-4D97-AF65-F5344CB8AC3E}">
        <p14:creationId xmlns:p14="http://schemas.microsoft.com/office/powerpoint/2010/main" val="2315549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авон">
  <a:themeElements>
    <a:clrScheme name="Савон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Савон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Савон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TM03457510[[fn=Савон]]</Template>
  <TotalTime>373</TotalTime>
  <Words>1898</Words>
  <Application>Microsoft Office PowerPoint</Application>
  <PresentationFormat>Широкоэкранный</PresentationFormat>
  <Paragraphs>214</Paragraphs>
  <Slides>24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28" baseType="lpstr">
      <vt:lpstr>Calibri</vt:lpstr>
      <vt:lpstr>Century Gothic</vt:lpstr>
      <vt:lpstr>Garamond</vt:lpstr>
      <vt:lpstr>Савон</vt:lpstr>
      <vt:lpstr>BAHASA INDONESIA</vt:lpstr>
      <vt:lpstr>ГЕНЕАЛОГИЯ</vt:lpstr>
      <vt:lpstr>Ethonologue, 2015</vt:lpstr>
      <vt:lpstr>Малайзийский vs Индонезийский: немного истории</vt:lpstr>
      <vt:lpstr>Фонетика</vt:lpstr>
      <vt:lpstr>Существительные</vt:lpstr>
      <vt:lpstr>Редупликация</vt:lpstr>
      <vt:lpstr>Презентация PowerPoint</vt:lpstr>
      <vt:lpstr>Счётные слова</vt:lpstr>
      <vt:lpstr>Личные местоимения</vt:lpstr>
      <vt:lpstr>Клитики</vt:lpstr>
      <vt:lpstr>Клитики</vt:lpstr>
      <vt:lpstr>Глаголы</vt:lpstr>
      <vt:lpstr>Приставка meN, ber</vt:lpstr>
      <vt:lpstr>Другое словообразование</vt:lpstr>
      <vt:lpstr>Вернёмся к нашим орангутанам</vt:lpstr>
      <vt:lpstr>Ещё про синтаксис</vt:lpstr>
      <vt:lpstr>Презентация PowerPoint</vt:lpstr>
      <vt:lpstr>Презентация PowerPoint</vt:lpstr>
      <vt:lpstr>Слова, слова, слова</vt:lpstr>
      <vt:lpstr>Пантуны</vt:lpstr>
      <vt:lpstr>Пантуны</vt:lpstr>
      <vt:lpstr>Не пантуны</vt:lpstr>
      <vt:lpstr>Terima kasih!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Индонезийский язык</dc:title>
  <dc:creator>П</dc:creator>
  <cp:lastModifiedBy>Наследскова Полина Леонидовна</cp:lastModifiedBy>
  <cp:revision>31</cp:revision>
  <dcterms:created xsi:type="dcterms:W3CDTF">2017-03-20T18:57:45Z</dcterms:created>
  <dcterms:modified xsi:type="dcterms:W3CDTF">2018-11-13T22:55:48Z</dcterms:modified>
</cp:coreProperties>
</file>

<file path=docProps/thumbnail.jpeg>
</file>